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39" r:id="rId5"/>
    <p:sldId id="320" r:id="rId6"/>
    <p:sldId id="313" r:id="rId7"/>
    <p:sldId id="344" r:id="rId8"/>
    <p:sldId id="346" r:id="rId9"/>
    <p:sldId id="347" r:id="rId10"/>
    <p:sldId id="348" r:id="rId11"/>
    <p:sldId id="349" r:id="rId12"/>
    <p:sldId id="350" r:id="rId13"/>
    <p:sldId id="351" r:id="rId14"/>
    <p:sldId id="326" r:id="rId15"/>
    <p:sldId id="352" r:id="rId16"/>
    <p:sldId id="354" r:id="rId17"/>
    <p:sldId id="355" r:id="rId18"/>
    <p:sldId id="353" r:id="rId19"/>
    <p:sldId id="343" r:id="rId2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ection" id="{44046B25-1CD6-4BDF-92BA-5F34AA971286}">
          <p14:sldIdLst>
            <p14:sldId id="339"/>
            <p14:sldId id="320"/>
            <p14:sldId id="313"/>
            <p14:sldId id="344"/>
            <p14:sldId id="346"/>
            <p14:sldId id="347"/>
            <p14:sldId id="348"/>
            <p14:sldId id="349"/>
            <p14:sldId id="350"/>
            <p14:sldId id="351"/>
            <p14:sldId id="326"/>
          </p14:sldIdLst>
        </p14:section>
        <p14:section name="Closing Section" id="{F9018635-FA30-4337-8773-261AA56F254A}">
          <p14:sldIdLst>
            <p14:sldId id="352"/>
            <p14:sldId id="354"/>
            <p14:sldId id="355"/>
            <p14:sldId id="353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873"/>
    <a:srgbClr val="29235C"/>
    <a:srgbClr val="1CADE4"/>
    <a:srgbClr val="0078D7"/>
    <a:srgbClr val="FF8C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1" autoAdjust="0"/>
    <p:restoredTop sz="85076" autoAdjust="0"/>
  </p:normalViewPr>
  <p:slideViewPr>
    <p:cSldViewPr snapToGrid="0">
      <p:cViewPr>
        <p:scale>
          <a:sx n="100" d="100"/>
          <a:sy n="100" d="100"/>
        </p:scale>
        <p:origin x="93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C2A53-E32C-4C5E-ADA7-D79FB0BA762E}" type="datetimeFigureOut">
              <a:rPr lang="id-ID" smtClean="0"/>
              <a:t>15/02/2021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0536-9986-4883-89D2-475E07E85C6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5812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470ACA-6663-46EC-B8D9-3B809DFCA7CE}" type="datetimeFigureOut">
              <a:rPr lang="en-US" smtClean="0"/>
              <a:t>02/15/21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4E5E3-5945-42E1-95B7-2F0223F6C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76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3933C4-7ABC-44A7-8649-D87A89DB0F5C}" type="datetimeFigureOut">
              <a:rPr lang="id-ID" smtClean="0"/>
              <a:t>15/02/2021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BA7C5E-6161-46A3-81EF-3D88EA024A6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528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251065" y="0"/>
            <a:ext cx="394093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787570" y="13189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714172" y="580571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240972" y="2068285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2714172" y="3555999"/>
            <a:ext cx="2670629" cy="2670629"/>
          </a:xfrm>
          <a:custGeom>
            <a:avLst/>
            <a:gdLst>
              <a:gd name="connsiteX0" fmla="*/ 1335315 w 2670629"/>
              <a:gd name="connsiteY0" fmla="*/ 0 h 2670629"/>
              <a:gd name="connsiteX1" fmla="*/ 2670629 w 2670629"/>
              <a:gd name="connsiteY1" fmla="*/ 1335315 h 2670629"/>
              <a:gd name="connsiteX2" fmla="*/ 1335315 w 2670629"/>
              <a:gd name="connsiteY2" fmla="*/ 2670629 h 2670629"/>
              <a:gd name="connsiteX3" fmla="*/ 0 w 2670629"/>
              <a:gd name="connsiteY3" fmla="*/ 1335315 h 267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629" h="2670629">
                <a:moveTo>
                  <a:pt x="1335315" y="0"/>
                </a:moveTo>
                <a:lnTo>
                  <a:pt x="2670629" y="1335315"/>
                </a:lnTo>
                <a:lnTo>
                  <a:pt x="1335315" y="2670629"/>
                </a:lnTo>
                <a:lnTo>
                  <a:pt x="0" y="1335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3368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464070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4993483" y="1999965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522892" y="19999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5564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30001" y="11091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165279" y="3487678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267892" y="3854164"/>
            <a:ext cx="2214678" cy="2569029"/>
          </a:xfrm>
          <a:custGeom>
            <a:avLst/>
            <a:gdLst>
              <a:gd name="connsiteX0" fmla="*/ 1107340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40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40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40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050592" y="563049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702731" y="3905931"/>
            <a:ext cx="2209366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6159498" y="3905931"/>
            <a:ext cx="2175165" cy="2149475"/>
          </a:xfrm>
          <a:prstGeom prst="teardrop">
            <a:avLst/>
          </a:prstGeom>
        </p:spPr>
        <p:txBody>
          <a:bodyPr/>
          <a:lstStyle/>
          <a:p>
            <a:r>
              <a:rPr lang="id-ID"/>
              <a:t>pic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59498" y="1535647"/>
            <a:ext cx="2161310" cy="2149476"/>
          </a:xfrm>
          <a:custGeom>
            <a:avLst/>
            <a:gdLst>
              <a:gd name="connsiteX0" fmla="*/ 1080655 w 2161310"/>
              <a:gd name="connsiteY0" fmla="*/ 0 h 2149476"/>
              <a:gd name="connsiteX1" fmla="*/ 2161310 w 2161310"/>
              <a:gd name="connsiteY1" fmla="*/ 1074738 h 2149476"/>
              <a:gd name="connsiteX2" fmla="*/ 2161309 w 2161310"/>
              <a:gd name="connsiteY2" fmla="*/ 1074738 h 2149476"/>
              <a:gd name="connsiteX3" fmla="*/ 1080654 w 2161310"/>
              <a:gd name="connsiteY3" fmla="*/ 2149476 h 2149476"/>
              <a:gd name="connsiteX4" fmla="*/ 0 w 2161310"/>
              <a:gd name="connsiteY4" fmla="*/ 2149476 h 2149476"/>
              <a:gd name="connsiteX5" fmla="*/ 0 w 2161310"/>
              <a:gd name="connsiteY5" fmla="*/ 1074738 h 2149476"/>
              <a:gd name="connsiteX6" fmla="*/ 1080655 w 2161310"/>
              <a:gd name="connsiteY6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310" h="2149476">
                <a:moveTo>
                  <a:pt x="1080655" y="0"/>
                </a:moveTo>
                <a:cubicBezTo>
                  <a:pt x="1677484" y="0"/>
                  <a:pt x="2161310" y="481177"/>
                  <a:pt x="2161310" y="1074738"/>
                </a:cubicBezTo>
                <a:lnTo>
                  <a:pt x="2161309" y="1074738"/>
                </a:lnTo>
                <a:cubicBezTo>
                  <a:pt x="2161309" y="1668299"/>
                  <a:pt x="1677483" y="2149476"/>
                  <a:pt x="1080654" y="2149476"/>
                </a:cubicBezTo>
                <a:lnTo>
                  <a:pt x="0" y="2149476"/>
                </a:lnTo>
                <a:lnTo>
                  <a:pt x="0" y="1074738"/>
                </a:lnTo>
                <a:cubicBezTo>
                  <a:pt x="0" y="481177"/>
                  <a:pt x="483826" y="0"/>
                  <a:pt x="10806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3702731" y="1535647"/>
            <a:ext cx="2209366" cy="2149476"/>
          </a:xfrm>
          <a:custGeom>
            <a:avLst/>
            <a:gdLst>
              <a:gd name="connsiteX0" fmla="*/ 1104683 w 2209366"/>
              <a:gd name="connsiteY0" fmla="*/ 0 h 2149476"/>
              <a:gd name="connsiteX1" fmla="*/ 2209366 w 2209366"/>
              <a:gd name="connsiteY1" fmla="*/ 1074738 h 2149476"/>
              <a:gd name="connsiteX2" fmla="*/ 2209366 w 2209366"/>
              <a:gd name="connsiteY2" fmla="*/ 2149476 h 2149476"/>
              <a:gd name="connsiteX3" fmla="*/ 1104683 w 2209366"/>
              <a:gd name="connsiteY3" fmla="*/ 2149476 h 2149476"/>
              <a:gd name="connsiteX4" fmla="*/ 0 w 2209366"/>
              <a:gd name="connsiteY4" fmla="*/ 1074738 h 2149476"/>
              <a:gd name="connsiteX5" fmla="*/ 1104683 w 2209366"/>
              <a:gd name="connsiteY5" fmla="*/ 0 h 214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9366" h="2149476">
                <a:moveTo>
                  <a:pt x="1104683" y="0"/>
                </a:moveTo>
                <a:cubicBezTo>
                  <a:pt x="1714783" y="0"/>
                  <a:pt x="2209366" y="481177"/>
                  <a:pt x="2209366" y="1074738"/>
                </a:cubicBezTo>
                <a:lnTo>
                  <a:pt x="2209366" y="2149476"/>
                </a:lnTo>
                <a:lnTo>
                  <a:pt x="1104683" y="2149476"/>
                </a:lnTo>
                <a:cubicBezTo>
                  <a:pt x="494583" y="2149476"/>
                  <a:pt x="0" y="1668299"/>
                  <a:pt x="0" y="1074738"/>
                </a:cubicBezTo>
                <a:cubicBezTo>
                  <a:pt x="0" y="481177"/>
                  <a:pt x="494583" y="0"/>
                  <a:pt x="11046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id-ID"/>
              <a:t>pic</a:t>
            </a:r>
          </a:p>
        </p:txBody>
      </p:sp>
    </p:spTree>
    <p:extLst>
      <p:ext uri="{BB962C8B-B14F-4D97-AF65-F5344CB8AC3E}">
        <p14:creationId xmlns:p14="http://schemas.microsoft.com/office/powerpoint/2010/main" val="1131610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74364" y="0"/>
            <a:ext cx="8017636" cy="6872516"/>
          </a:xfrm>
          <a:custGeom>
            <a:avLst/>
            <a:gdLst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6921500 w 8636000"/>
              <a:gd name="connsiteY2" fmla="*/ 0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17145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8636000"/>
              <a:gd name="connsiteY0" fmla="*/ 6858000 h 6858000"/>
              <a:gd name="connsiteX1" fmla="*/ 4051300 w 8636000"/>
              <a:gd name="connsiteY1" fmla="*/ 0 h 6858000"/>
              <a:gd name="connsiteX2" fmla="*/ 8634186 w 8636000"/>
              <a:gd name="connsiteY2" fmla="*/ 14514 h 6858000"/>
              <a:gd name="connsiteX3" fmla="*/ 8636000 w 8636000"/>
              <a:gd name="connsiteY3" fmla="*/ 6858000 h 6858000"/>
              <a:gd name="connsiteX4" fmla="*/ 0 w 8636000"/>
              <a:gd name="connsiteY4" fmla="*/ 6858000 h 6858000"/>
              <a:gd name="connsiteX0" fmla="*/ 0 w 6821714"/>
              <a:gd name="connsiteY0" fmla="*/ 6858000 h 6858000"/>
              <a:gd name="connsiteX1" fmla="*/ 2237014 w 6821714"/>
              <a:gd name="connsiteY1" fmla="*/ 0 h 6858000"/>
              <a:gd name="connsiteX2" fmla="*/ 6819900 w 6821714"/>
              <a:gd name="connsiteY2" fmla="*/ 14514 h 6858000"/>
              <a:gd name="connsiteX3" fmla="*/ 6821714 w 6821714"/>
              <a:gd name="connsiteY3" fmla="*/ 6858000 h 6858000"/>
              <a:gd name="connsiteX4" fmla="*/ 0 w 6821714"/>
              <a:gd name="connsiteY4" fmla="*/ 6858000 h 6858000"/>
              <a:gd name="connsiteX0" fmla="*/ 0 w 6487885"/>
              <a:gd name="connsiteY0" fmla="*/ 6843486 h 6858000"/>
              <a:gd name="connsiteX1" fmla="*/ 1903185 w 6487885"/>
              <a:gd name="connsiteY1" fmla="*/ 0 h 6858000"/>
              <a:gd name="connsiteX2" fmla="*/ 6486071 w 6487885"/>
              <a:gd name="connsiteY2" fmla="*/ 14514 h 6858000"/>
              <a:gd name="connsiteX3" fmla="*/ 6487885 w 6487885"/>
              <a:gd name="connsiteY3" fmla="*/ 6858000 h 6858000"/>
              <a:gd name="connsiteX4" fmla="*/ 0 w 6487885"/>
              <a:gd name="connsiteY4" fmla="*/ 6843486 h 6858000"/>
              <a:gd name="connsiteX0" fmla="*/ 0 w 6487885"/>
              <a:gd name="connsiteY0" fmla="*/ 6828972 h 6843486"/>
              <a:gd name="connsiteX1" fmla="*/ 3688442 w 6487885"/>
              <a:gd name="connsiteY1" fmla="*/ 0 h 6843486"/>
              <a:gd name="connsiteX2" fmla="*/ 6486071 w 6487885"/>
              <a:gd name="connsiteY2" fmla="*/ 0 h 6843486"/>
              <a:gd name="connsiteX3" fmla="*/ 6487885 w 6487885"/>
              <a:gd name="connsiteY3" fmla="*/ 6843486 h 6843486"/>
              <a:gd name="connsiteX4" fmla="*/ 0 w 6487885"/>
              <a:gd name="connsiteY4" fmla="*/ 6828972 h 6843486"/>
              <a:gd name="connsiteX0" fmla="*/ 0 w 6487885"/>
              <a:gd name="connsiteY0" fmla="*/ 6843487 h 6858001"/>
              <a:gd name="connsiteX1" fmla="*/ 1815083 w 6487885"/>
              <a:gd name="connsiteY1" fmla="*/ 0 h 6858001"/>
              <a:gd name="connsiteX2" fmla="*/ 6486071 w 6487885"/>
              <a:gd name="connsiteY2" fmla="*/ 14515 h 6858001"/>
              <a:gd name="connsiteX3" fmla="*/ 6487885 w 6487885"/>
              <a:gd name="connsiteY3" fmla="*/ 6858001 h 6858001"/>
              <a:gd name="connsiteX4" fmla="*/ 0 w 6487885"/>
              <a:gd name="connsiteY4" fmla="*/ 6843487 h 6858001"/>
              <a:gd name="connsiteX0" fmla="*/ 0 w 7603636"/>
              <a:gd name="connsiteY0" fmla="*/ 6872516 h 6872516"/>
              <a:gd name="connsiteX1" fmla="*/ 2930834 w 7603636"/>
              <a:gd name="connsiteY1" fmla="*/ 0 h 6872516"/>
              <a:gd name="connsiteX2" fmla="*/ 7601822 w 7603636"/>
              <a:gd name="connsiteY2" fmla="*/ 14515 h 6872516"/>
              <a:gd name="connsiteX3" fmla="*/ 7603636 w 7603636"/>
              <a:gd name="connsiteY3" fmla="*/ 6858001 h 6872516"/>
              <a:gd name="connsiteX4" fmla="*/ 0 w 7603636"/>
              <a:gd name="connsiteY4" fmla="*/ 6872516 h 6872516"/>
              <a:gd name="connsiteX0" fmla="*/ 0 w 7609093"/>
              <a:gd name="connsiteY0" fmla="*/ 6872516 h 6872516"/>
              <a:gd name="connsiteX1" fmla="*/ 2930834 w 7609093"/>
              <a:gd name="connsiteY1" fmla="*/ 0 h 6872516"/>
              <a:gd name="connsiteX2" fmla="*/ 7609054 w 7609093"/>
              <a:gd name="connsiteY2" fmla="*/ 6895 h 6872516"/>
              <a:gd name="connsiteX3" fmla="*/ 7603636 w 7609093"/>
              <a:gd name="connsiteY3" fmla="*/ 6858001 h 6872516"/>
              <a:gd name="connsiteX4" fmla="*/ 0 w 7609093"/>
              <a:gd name="connsiteY4" fmla="*/ 6872516 h 687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9093" h="6872516">
                <a:moveTo>
                  <a:pt x="0" y="6872516"/>
                </a:moveTo>
                <a:lnTo>
                  <a:pt x="2930834" y="0"/>
                </a:lnTo>
                <a:lnTo>
                  <a:pt x="7609054" y="6895"/>
                </a:lnTo>
                <a:cubicBezTo>
                  <a:pt x="7609659" y="2288057"/>
                  <a:pt x="7603031" y="4576839"/>
                  <a:pt x="7603636" y="6858001"/>
                </a:cubicBezTo>
                <a:lnTo>
                  <a:pt x="0" y="6872516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8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0800000">
            <a:off x="9624109" y="920738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818746" y="0"/>
            <a:ext cx="2757260" cy="336731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15718" y="1313544"/>
            <a:ext cx="3737655" cy="205377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18746" y="3584349"/>
            <a:ext cx="4805363" cy="27003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6883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3709115" y="-1"/>
            <a:ext cx="2325876" cy="2086377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rot="5400000" flipH="1">
            <a:off x="419229" y="3787056"/>
            <a:ext cx="2651716" cy="349017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26633" y="1742394"/>
            <a:ext cx="3170112" cy="464389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610857" y="341425"/>
            <a:ext cx="2771775" cy="28019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44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9657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9" y="444863"/>
            <a:ext cx="3555297" cy="5998989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AA18AB5-4440-4BF6-9A85-32EDBE22E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9493" y="835854"/>
            <a:ext cx="2438907" cy="5110091"/>
          </a:xfrm>
          <a:custGeom>
            <a:avLst/>
            <a:gdLst>
              <a:gd name="connsiteX0" fmla="*/ 472907 w 2812473"/>
              <a:gd name="connsiteY0" fmla="*/ 0 h 5892800"/>
              <a:gd name="connsiteX1" fmla="*/ 671079 w 2812473"/>
              <a:gd name="connsiteY1" fmla="*/ 0 h 5892800"/>
              <a:gd name="connsiteX2" fmla="*/ 839947 w 2812473"/>
              <a:gd name="connsiteY2" fmla="*/ 171935 h 5892800"/>
              <a:gd name="connsiteX3" fmla="*/ 1344069 w 2812473"/>
              <a:gd name="connsiteY3" fmla="*/ 172167 h 5892800"/>
              <a:gd name="connsiteX4" fmla="*/ 1344070 w 2812473"/>
              <a:gd name="connsiteY4" fmla="*/ 172249 h 5892800"/>
              <a:gd name="connsiteX5" fmla="*/ 1432862 w 2812473"/>
              <a:gd name="connsiteY5" fmla="*/ 172208 h 5892800"/>
              <a:gd name="connsiteX6" fmla="*/ 1521654 w 2812473"/>
              <a:gd name="connsiteY6" fmla="*/ 172249 h 5892800"/>
              <a:gd name="connsiteX7" fmla="*/ 1521655 w 2812473"/>
              <a:gd name="connsiteY7" fmla="*/ 172167 h 5892800"/>
              <a:gd name="connsiteX8" fmla="*/ 2025778 w 2812473"/>
              <a:gd name="connsiteY8" fmla="*/ 171935 h 5892800"/>
              <a:gd name="connsiteX9" fmla="*/ 2194646 w 2812473"/>
              <a:gd name="connsiteY9" fmla="*/ 0 h 5892800"/>
              <a:gd name="connsiteX10" fmla="*/ 2504188 w 2812473"/>
              <a:gd name="connsiteY10" fmla="*/ 0 h 5892800"/>
              <a:gd name="connsiteX11" fmla="*/ 2504188 w 2812473"/>
              <a:gd name="connsiteY11" fmla="*/ 87 h 5892800"/>
              <a:gd name="connsiteX12" fmla="*/ 2348118 w 2812473"/>
              <a:gd name="connsiteY12" fmla="*/ 87 h 5892800"/>
              <a:gd name="connsiteX13" fmla="*/ 2338022 w 2812473"/>
              <a:gd name="connsiteY13" fmla="*/ 87 h 5892800"/>
              <a:gd name="connsiteX14" fmla="*/ 2338022 w 2812473"/>
              <a:gd name="connsiteY14" fmla="*/ 1122 h 5892800"/>
              <a:gd name="connsiteX15" fmla="*/ 2348118 w 2812473"/>
              <a:gd name="connsiteY15" fmla="*/ 87 h 5892800"/>
              <a:gd name="connsiteX16" fmla="*/ 2804637 w 2812473"/>
              <a:gd name="connsiteY16" fmla="*/ 378468 h 5892800"/>
              <a:gd name="connsiteX17" fmla="*/ 2812473 w 2812473"/>
              <a:gd name="connsiteY17" fmla="*/ 457522 h 5892800"/>
              <a:gd name="connsiteX18" fmla="*/ 2812473 w 2812473"/>
              <a:gd name="connsiteY18" fmla="*/ 5416718 h 5892800"/>
              <a:gd name="connsiteX19" fmla="*/ 2811438 w 2812473"/>
              <a:gd name="connsiteY19" fmla="*/ 5416718 h 5892800"/>
              <a:gd name="connsiteX20" fmla="*/ 2812473 w 2812473"/>
              <a:gd name="connsiteY20" fmla="*/ 5426814 h 5892800"/>
              <a:gd name="connsiteX21" fmla="*/ 2434092 w 2812473"/>
              <a:gd name="connsiteY21" fmla="*/ 5883333 h 5892800"/>
              <a:gd name="connsiteX22" fmla="*/ 2339653 w 2812473"/>
              <a:gd name="connsiteY22" fmla="*/ 5892694 h 5892800"/>
              <a:gd name="connsiteX23" fmla="*/ 2339653 w 2812473"/>
              <a:gd name="connsiteY23" fmla="*/ 5892800 h 5892800"/>
              <a:gd name="connsiteX24" fmla="*/ 476082 w 2812473"/>
              <a:gd name="connsiteY24" fmla="*/ 5892800 h 5892800"/>
              <a:gd name="connsiteX25" fmla="*/ 476082 w 2812473"/>
              <a:gd name="connsiteY25" fmla="*/ 5892313 h 5892800"/>
              <a:gd name="connsiteX26" fmla="*/ 471332 w 2812473"/>
              <a:gd name="connsiteY26" fmla="*/ 5892800 h 5892800"/>
              <a:gd name="connsiteX27" fmla="*/ 462932 w 2812473"/>
              <a:gd name="connsiteY27" fmla="*/ 5892800 h 5892800"/>
              <a:gd name="connsiteX28" fmla="*/ 305765 w 2812473"/>
              <a:gd name="connsiteY28" fmla="*/ 5864593 h 5892800"/>
              <a:gd name="connsiteX29" fmla="*/ 9467 w 2812473"/>
              <a:gd name="connsiteY29" fmla="*/ 5514967 h 5892800"/>
              <a:gd name="connsiteX30" fmla="*/ 106 w 2812473"/>
              <a:gd name="connsiteY30" fmla="*/ 5420528 h 5892800"/>
              <a:gd name="connsiteX31" fmla="*/ 0 w 2812473"/>
              <a:gd name="connsiteY31" fmla="*/ 5420528 h 5892800"/>
              <a:gd name="connsiteX32" fmla="*/ 0 w 2812473"/>
              <a:gd name="connsiteY32" fmla="*/ 412974 h 5892800"/>
              <a:gd name="connsiteX33" fmla="*/ 2672 w 2812473"/>
              <a:gd name="connsiteY33" fmla="*/ 383499 h 5892800"/>
              <a:gd name="connsiteX34" fmla="*/ 377491 w 2812473"/>
              <a:gd name="connsiteY34" fmla="*/ 9467 h 5892800"/>
              <a:gd name="connsiteX35" fmla="*/ 472907 w 2812473"/>
              <a:gd name="connsiteY35" fmla="*/ 106 h 589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812473" h="5892800">
                <a:moveTo>
                  <a:pt x="472907" y="0"/>
                </a:moveTo>
                <a:lnTo>
                  <a:pt x="671079" y="0"/>
                </a:lnTo>
                <a:cubicBezTo>
                  <a:pt x="738177" y="22751"/>
                  <a:pt x="736182" y="166173"/>
                  <a:pt x="839947" y="171935"/>
                </a:cubicBezTo>
                <a:lnTo>
                  <a:pt x="1344069" y="172167"/>
                </a:lnTo>
                <a:lnTo>
                  <a:pt x="1344070" y="172249"/>
                </a:lnTo>
                <a:lnTo>
                  <a:pt x="1432862" y="172208"/>
                </a:lnTo>
                <a:lnTo>
                  <a:pt x="1521654" y="172249"/>
                </a:lnTo>
                <a:lnTo>
                  <a:pt x="1521655" y="172167"/>
                </a:lnTo>
                <a:lnTo>
                  <a:pt x="2025778" y="171935"/>
                </a:lnTo>
                <a:cubicBezTo>
                  <a:pt x="2129543" y="166173"/>
                  <a:pt x="2127548" y="22751"/>
                  <a:pt x="2194646" y="0"/>
                </a:cubicBezTo>
                <a:lnTo>
                  <a:pt x="2504188" y="0"/>
                </a:lnTo>
                <a:lnTo>
                  <a:pt x="2504188" y="87"/>
                </a:lnTo>
                <a:lnTo>
                  <a:pt x="2348118" y="87"/>
                </a:lnTo>
                <a:lnTo>
                  <a:pt x="2338022" y="87"/>
                </a:lnTo>
                <a:lnTo>
                  <a:pt x="2338022" y="1122"/>
                </a:lnTo>
                <a:lnTo>
                  <a:pt x="2348118" y="87"/>
                </a:lnTo>
                <a:cubicBezTo>
                  <a:pt x="2573305" y="87"/>
                  <a:pt x="2761186" y="162526"/>
                  <a:pt x="2804637" y="378468"/>
                </a:cubicBezTo>
                <a:lnTo>
                  <a:pt x="2812473" y="457522"/>
                </a:lnTo>
                <a:lnTo>
                  <a:pt x="2812473" y="5416718"/>
                </a:lnTo>
                <a:lnTo>
                  <a:pt x="2811438" y="5416718"/>
                </a:lnTo>
                <a:lnTo>
                  <a:pt x="2812473" y="5426814"/>
                </a:lnTo>
                <a:cubicBezTo>
                  <a:pt x="2812473" y="5652001"/>
                  <a:pt x="2650034" y="5839882"/>
                  <a:pt x="2434092" y="5883333"/>
                </a:cubicBezTo>
                <a:lnTo>
                  <a:pt x="2339653" y="5892694"/>
                </a:lnTo>
                <a:lnTo>
                  <a:pt x="2339653" y="5892800"/>
                </a:lnTo>
                <a:lnTo>
                  <a:pt x="476082" y="5892800"/>
                </a:lnTo>
                <a:lnTo>
                  <a:pt x="476082" y="5892313"/>
                </a:lnTo>
                <a:lnTo>
                  <a:pt x="471332" y="5892800"/>
                </a:lnTo>
                <a:lnTo>
                  <a:pt x="462932" y="5892800"/>
                </a:lnTo>
                <a:lnTo>
                  <a:pt x="305765" y="5864593"/>
                </a:lnTo>
                <a:cubicBezTo>
                  <a:pt x="155886" y="5808785"/>
                  <a:pt x="42055" y="5676924"/>
                  <a:pt x="9467" y="5514967"/>
                </a:cubicBezTo>
                <a:lnTo>
                  <a:pt x="106" y="5420528"/>
                </a:lnTo>
                <a:lnTo>
                  <a:pt x="0" y="5420528"/>
                </a:lnTo>
                <a:lnTo>
                  <a:pt x="0" y="412974"/>
                </a:lnTo>
                <a:lnTo>
                  <a:pt x="2672" y="383499"/>
                </a:lnTo>
                <a:cubicBezTo>
                  <a:pt x="37069" y="196086"/>
                  <a:pt x="186586" y="47487"/>
                  <a:pt x="377491" y="9467"/>
                </a:cubicBezTo>
                <a:lnTo>
                  <a:pt x="472907" y="106"/>
                </a:lnTo>
                <a:close/>
              </a:path>
            </a:pathLst>
          </a:cu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61597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503747" y="0"/>
            <a:ext cx="36882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3" name="Group 2"/>
          <p:cNvGrpSpPr>
            <a:grpSpLocks/>
          </p:cNvGrpSpPr>
          <p:nvPr userDrawn="1"/>
        </p:nvGrpSpPr>
        <p:grpSpPr bwMode="auto">
          <a:xfrm>
            <a:off x="5309327" y="1621179"/>
            <a:ext cx="6436519" cy="3686295"/>
            <a:chOff x="2007319" y="1438225"/>
            <a:chExt cx="8493749" cy="486520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2007319" y="6114624"/>
              <a:ext cx="4278332" cy="188801"/>
            </a:xfrm>
            <a:custGeom>
              <a:avLst/>
              <a:gdLst>
                <a:gd name="T0" fmla="*/ 0 w 885"/>
                <a:gd name="T1" fmla="*/ 77457 h 39"/>
                <a:gd name="T2" fmla="*/ 377073 w 885"/>
                <a:gd name="T3" fmla="*/ 188801 h 39"/>
                <a:gd name="T4" fmla="*/ 4278332 w 885"/>
                <a:gd name="T5" fmla="*/ 188801 h 39"/>
                <a:gd name="T6" fmla="*/ 4278332 w 885"/>
                <a:gd name="T7" fmla="*/ 0 h 39"/>
                <a:gd name="T8" fmla="*/ 0 w 885"/>
                <a:gd name="T9" fmla="*/ 0 h 39"/>
                <a:gd name="T10" fmla="*/ 0 w 885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22734" y="6114624"/>
              <a:ext cx="4278332" cy="188801"/>
            </a:xfrm>
            <a:custGeom>
              <a:avLst/>
              <a:gdLst>
                <a:gd name="T0" fmla="*/ 4278332 w 884"/>
                <a:gd name="T1" fmla="*/ 77457 h 39"/>
                <a:gd name="T2" fmla="*/ 3900832 w 884"/>
                <a:gd name="T3" fmla="*/ 188801 h 39"/>
                <a:gd name="T4" fmla="*/ 0 w 884"/>
                <a:gd name="T5" fmla="*/ 188801 h 39"/>
                <a:gd name="T6" fmla="*/ 0 w 884"/>
                <a:gd name="T7" fmla="*/ 0 h 39"/>
                <a:gd name="T8" fmla="*/ 4278332 w 884"/>
                <a:gd name="T9" fmla="*/ 0 h 39"/>
                <a:gd name="T10" fmla="*/ 4278332 w 884"/>
                <a:gd name="T11" fmla="*/ 77457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869343" y="1438225"/>
              <a:ext cx="6838413" cy="466684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007319" y="6037908"/>
              <a:ext cx="8493749" cy="154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5641962" y="6037170"/>
              <a:ext cx="1219614" cy="87138"/>
            </a:xfrm>
            <a:custGeom>
              <a:avLst/>
              <a:gdLst>
                <a:gd name="T0" fmla="*/ 0 w 252"/>
                <a:gd name="T1" fmla="*/ 0 h 18"/>
                <a:gd name="T2" fmla="*/ 106474 w 252"/>
                <a:gd name="T3" fmla="*/ 87138 h 18"/>
                <a:gd name="T4" fmla="*/ 1113140 w 252"/>
                <a:gd name="T5" fmla="*/ 87138 h 18"/>
                <a:gd name="T6" fmla="*/ 1219614 w 252"/>
                <a:gd name="T7" fmla="*/ 0 h 18"/>
                <a:gd name="T8" fmla="*/ 0 w 252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251851" y="1545994"/>
              <a:ext cx="79644" cy="7965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BA9D1E4F-A32F-47F5-B3B0-9CC52DF97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0921" y="1936583"/>
            <a:ext cx="4552950" cy="2929307"/>
          </a:xfrm>
          <a:custGeom>
            <a:avLst/>
            <a:gdLst>
              <a:gd name="connsiteX0" fmla="*/ 0 w 4552950"/>
              <a:gd name="connsiteY0" fmla="*/ 0 h 2929307"/>
              <a:gd name="connsiteX1" fmla="*/ 4552950 w 4552950"/>
              <a:gd name="connsiteY1" fmla="*/ 0 h 2929307"/>
              <a:gd name="connsiteX2" fmla="*/ 4552950 w 4552950"/>
              <a:gd name="connsiteY2" fmla="*/ 2929307 h 2929307"/>
              <a:gd name="connsiteX3" fmla="*/ 0 w 4552950"/>
              <a:gd name="connsiteY3" fmla="*/ 2929307 h 292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2950" h="2929307">
                <a:moveTo>
                  <a:pt x="0" y="0"/>
                </a:moveTo>
                <a:lnTo>
                  <a:pt x="4552950" y="0"/>
                </a:lnTo>
                <a:lnTo>
                  <a:pt x="4552950" y="2929307"/>
                </a:lnTo>
                <a:lnTo>
                  <a:pt x="0" y="292930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50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11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30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asted-image-filter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6707" y="1422023"/>
            <a:ext cx="2410400" cy="4348867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4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5077" y="2598948"/>
            <a:ext cx="1596011" cy="1995015"/>
          </a:xfrm>
          <a:custGeom>
            <a:avLst/>
            <a:gdLst>
              <a:gd name="connsiteX0" fmla="*/ 0 w 1215573"/>
              <a:gd name="connsiteY0" fmla="*/ 0 h 1519467"/>
              <a:gd name="connsiteX1" fmla="*/ 1215573 w 1215573"/>
              <a:gd name="connsiteY1" fmla="*/ 0 h 1519467"/>
              <a:gd name="connsiteX2" fmla="*/ 1215573 w 1215573"/>
              <a:gd name="connsiteY2" fmla="*/ 1519467 h 1519467"/>
              <a:gd name="connsiteX3" fmla="*/ 0 w 1215573"/>
              <a:gd name="connsiteY3" fmla="*/ 1519467 h 151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573" h="1519467">
                <a:moveTo>
                  <a:pt x="0" y="0"/>
                </a:moveTo>
                <a:lnTo>
                  <a:pt x="1215573" y="0"/>
                </a:lnTo>
                <a:lnTo>
                  <a:pt x="1215573" y="1519467"/>
                </a:lnTo>
                <a:lnTo>
                  <a:pt x="0" y="1519467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831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756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8013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117464" y="0"/>
            <a:ext cx="60745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224914" y="0"/>
            <a:ext cx="7785100" cy="4343400"/>
          </a:xfrm>
          <a:custGeom>
            <a:avLst/>
            <a:gdLst>
              <a:gd name="connsiteX0" fmla="*/ 0 w 7785100"/>
              <a:gd name="connsiteY0" fmla="*/ 0 h 2857500"/>
              <a:gd name="connsiteX1" fmla="*/ 7785100 w 7785100"/>
              <a:gd name="connsiteY1" fmla="*/ 0 h 2857500"/>
              <a:gd name="connsiteX2" fmla="*/ 3892550 w 7785100"/>
              <a:gd name="connsiteY2" fmla="*/ 2857500 h 28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5100" h="2857500">
                <a:moveTo>
                  <a:pt x="0" y="0"/>
                </a:moveTo>
                <a:lnTo>
                  <a:pt x="7785100" y="0"/>
                </a:lnTo>
                <a:lnTo>
                  <a:pt x="3892550" y="2857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12700" y="-14514"/>
            <a:ext cx="8140700" cy="6901543"/>
          </a:xfrm>
          <a:custGeom>
            <a:avLst/>
            <a:gdLst>
              <a:gd name="connsiteX0" fmla="*/ 4200767 w 8140700"/>
              <a:gd name="connsiteY0" fmla="*/ 0 h 6901543"/>
              <a:gd name="connsiteX1" fmla="*/ 8140700 w 8140700"/>
              <a:gd name="connsiteY1" fmla="*/ 6901543 h 6901543"/>
              <a:gd name="connsiteX2" fmla="*/ 13728 w 8140700"/>
              <a:gd name="connsiteY2" fmla="*/ 6872514 h 6901543"/>
              <a:gd name="connsiteX3" fmla="*/ 0 w 8140700"/>
              <a:gd name="connsiteY3" fmla="*/ 14514 h 690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0700" h="6901543">
                <a:moveTo>
                  <a:pt x="4200767" y="0"/>
                </a:moveTo>
                <a:lnTo>
                  <a:pt x="8140700" y="6901543"/>
                </a:lnTo>
                <a:lnTo>
                  <a:pt x="13728" y="6872514"/>
                </a:lnTo>
                <a:cubicBezTo>
                  <a:pt x="9152" y="4586514"/>
                  <a:pt x="4576" y="2300514"/>
                  <a:pt x="0" y="1451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621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6737" y="0"/>
            <a:ext cx="6545263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609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38700" y="0"/>
            <a:ext cx="7358744" cy="6858000"/>
          </a:xfrm>
          <a:custGeom>
            <a:avLst/>
            <a:gdLst>
              <a:gd name="connsiteX0" fmla="*/ 4915152 w 7358744"/>
              <a:gd name="connsiteY0" fmla="*/ 0 h 6858000"/>
              <a:gd name="connsiteX1" fmla="*/ 7358744 w 7358744"/>
              <a:gd name="connsiteY1" fmla="*/ 1810 h 6858000"/>
              <a:gd name="connsiteX2" fmla="*/ 7352683 w 7358744"/>
              <a:gd name="connsiteY2" fmla="*/ 6858000 h 6858000"/>
              <a:gd name="connsiteX3" fmla="*/ 0 w 7358744"/>
              <a:gd name="connsiteY3" fmla="*/ 68435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58744" h="6858000">
                <a:moveTo>
                  <a:pt x="4915152" y="0"/>
                </a:moveTo>
                <a:lnTo>
                  <a:pt x="7358744" y="1810"/>
                </a:lnTo>
                <a:cubicBezTo>
                  <a:pt x="7356723" y="2287207"/>
                  <a:pt x="7354704" y="4572604"/>
                  <a:pt x="7352683" y="6858000"/>
                </a:cubicBezTo>
                <a:lnTo>
                  <a:pt x="0" y="68435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71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394093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999670" y="1090389"/>
            <a:ext cx="5834744" cy="4702628"/>
          </a:xfrm>
          <a:custGeom>
            <a:avLst/>
            <a:gdLst>
              <a:gd name="connsiteX0" fmla="*/ 2917372 w 5834744"/>
              <a:gd name="connsiteY0" fmla="*/ 0 h 4702628"/>
              <a:gd name="connsiteX1" fmla="*/ 5834744 w 5834744"/>
              <a:gd name="connsiteY1" fmla="*/ 4702628 h 4702628"/>
              <a:gd name="connsiteX2" fmla="*/ 0 w 5834744"/>
              <a:gd name="connsiteY2" fmla="*/ 4702628 h 470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4744" h="4702628">
                <a:moveTo>
                  <a:pt x="2917372" y="0"/>
                </a:moveTo>
                <a:lnTo>
                  <a:pt x="5834744" y="4702628"/>
                </a:lnTo>
                <a:lnTo>
                  <a:pt x="0" y="47026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99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3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66" r:id="rId4"/>
    <p:sldLayoutId id="2147483667" r:id="rId5"/>
    <p:sldLayoutId id="2147483668" r:id="rId6"/>
    <p:sldLayoutId id="2147483670" r:id="rId7"/>
    <p:sldLayoutId id="2147483669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terraform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 descr="#ScottishSummit2021&#10;"/>
          <p:cNvSpPr txBox="1"/>
          <p:nvPr/>
        </p:nvSpPr>
        <p:spPr>
          <a:xfrm rot="16200000">
            <a:off x="8409056" y="3085753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, Pink, Blue and White with 3 community members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D3B92D-C770-46E4-BAB8-949B6A1F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4564082"/>
            <a:ext cx="4336643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783C2-46A1-47EB-9DD4-E9A8FA37D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20" y="5443881"/>
            <a:ext cx="4336643" cy="5225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95A997-90FB-4383-8BE4-836FC2820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019" y="6269512"/>
            <a:ext cx="4336643" cy="5225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290066-0F58-4C7F-B00A-1E90DE56FC09}"/>
              </a:ext>
            </a:extLst>
          </p:cNvPr>
          <p:cNvSpPr txBox="1"/>
          <p:nvPr/>
        </p:nvSpPr>
        <p:spPr>
          <a:xfrm>
            <a:off x="218054" y="4562609"/>
            <a:ext cx="3826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Riccardo Cappello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5DFB47-BA4D-477F-A3E8-9A0972F3E7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18054" y="5477999"/>
            <a:ext cx="4117852" cy="52322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Infrastructure as Code con Terraform... e Azure DevOps!</a:t>
            </a:r>
            <a:endParaRPr kumimoji="0" lang="en-US" sz="24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55D60-6C59-42BB-A076-605687EFE06D}"/>
              </a:ext>
            </a:extLst>
          </p:cNvPr>
          <p:cNvSpPr txBox="1"/>
          <p:nvPr/>
        </p:nvSpPr>
        <p:spPr>
          <a:xfrm>
            <a:off x="218054" y="6320711"/>
            <a:ext cx="411785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400" spc="6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Italian &amp; 17:00</a:t>
            </a:r>
          </a:p>
        </p:txBody>
      </p:sp>
    </p:spTree>
    <p:extLst>
      <p:ext uri="{BB962C8B-B14F-4D97-AF65-F5344CB8AC3E}">
        <p14:creationId xmlns:p14="http://schemas.microsoft.com/office/powerpoint/2010/main" val="1002111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688B0-C7DA-4990-A171-451267C31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7502" y="1214111"/>
            <a:ext cx="11315478" cy="5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Concetti base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91BAB7-CAAB-4208-8B6F-862B275B0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0032" y="2758825"/>
            <a:ext cx="34671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FABB2F-2489-4D96-88AC-4B6EA99A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0032" y="3904954"/>
            <a:ext cx="34671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B24926-0CC9-4952-8C2A-598750A48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7502" y="1214111"/>
            <a:ext cx="11315970" cy="5095782"/>
            <a:chOff x="2017792" y="1733166"/>
            <a:chExt cx="8527302" cy="340788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211D25D-A6B1-487E-BD6A-B97022371A1B}"/>
                </a:ext>
              </a:extLst>
            </p:cNvPr>
            <p:cNvSpPr/>
            <p:nvPr/>
          </p:nvSpPr>
          <p:spPr>
            <a:xfrm>
              <a:off x="3808539" y="2942156"/>
              <a:ext cx="1080120" cy="43204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Init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7CE09961-3CA2-4AE1-ADC0-4E5714E86C72}"/>
                </a:ext>
              </a:extLst>
            </p:cNvPr>
            <p:cNvSpPr/>
            <p:nvPr/>
          </p:nvSpPr>
          <p:spPr>
            <a:xfrm>
              <a:off x="5193714" y="2942156"/>
              <a:ext cx="1080120" cy="43204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Plan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D9A48E5-367A-45CA-8B31-950330C8DA8F}"/>
                </a:ext>
              </a:extLst>
            </p:cNvPr>
            <p:cNvSpPr/>
            <p:nvPr/>
          </p:nvSpPr>
          <p:spPr>
            <a:xfrm>
              <a:off x="6542779" y="2510108"/>
              <a:ext cx="1080120" cy="43204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Apply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401E56-55D8-463E-B3E6-C64FF0310FD4}"/>
                </a:ext>
              </a:extLst>
            </p:cNvPr>
            <p:cNvSpPr/>
            <p:nvPr/>
          </p:nvSpPr>
          <p:spPr>
            <a:xfrm>
              <a:off x="6540715" y="3158180"/>
              <a:ext cx="1080120" cy="432048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Destroy</a:t>
              </a:r>
            </a:p>
          </p:txBody>
        </p:sp>
        <p:pic>
          <p:nvPicPr>
            <p:cNvPr id="51" name="Picture 2" descr="Immagine correlata">
              <a:extLst>
                <a:ext uri="{FF2B5EF4-FFF2-40B4-BE49-F238E27FC236}">
                  <a16:creationId xmlns:a16="http://schemas.microsoft.com/office/drawing/2014/main" id="{78BA1A22-4940-49F6-8C69-1942D2C30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792" y="2476801"/>
              <a:ext cx="1143570" cy="1143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B37F2A-2E01-4166-9E89-D4F7985D77F0}"/>
                </a:ext>
              </a:extLst>
            </p:cNvPr>
            <p:cNvSpPr txBox="1"/>
            <p:nvPr/>
          </p:nvSpPr>
          <p:spPr>
            <a:xfrm>
              <a:off x="2092160" y="3389538"/>
              <a:ext cx="1069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/>
                <a:t>Infrastructure Code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7DEE06A-ADDF-4982-9BA1-D5D17E80E258}"/>
                </a:ext>
              </a:extLst>
            </p:cNvPr>
            <p:cNvSpPr/>
            <p:nvPr/>
          </p:nvSpPr>
          <p:spPr>
            <a:xfrm>
              <a:off x="2374336" y="4569493"/>
              <a:ext cx="1574053" cy="564819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CLI</a:t>
              </a:r>
            </a:p>
          </p:txBody>
        </p:sp>
        <p:pic>
          <p:nvPicPr>
            <p:cNvPr id="54" name="Picture 53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B72FDF2-FE93-4701-975F-509BFAA25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099" y="4569493"/>
              <a:ext cx="275670" cy="27567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5FCC33F-1A9B-460B-8AC0-4C8403663F38}"/>
                </a:ext>
              </a:extLst>
            </p:cNvPr>
            <p:cNvSpPr/>
            <p:nvPr/>
          </p:nvSpPr>
          <p:spPr>
            <a:xfrm>
              <a:off x="4101632" y="4576233"/>
              <a:ext cx="1574053" cy="564819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Cloud</a:t>
              </a:r>
            </a:p>
          </p:txBody>
        </p:sp>
        <p:pic>
          <p:nvPicPr>
            <p:cNvPr id="56" name="Picture 55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61CF1BCC-7C1B-4E8F-8D09-52D81FC90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3395" y="4576233"/>
              <a:ext cx="275670" cy="27567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8B8FE25-D496-4BAF-8960-5E746F7AD713}"/>
                </a:ext>
              </a:extLst>
            </p:cNvPr>
            <p:cNvSpPr/>
            <p:nvPr/>
          </p:nvSpPr>
          <p:spPr>
            <a:xfrm>
              <a:off x="5828928" y="4567959"/>
              <a:ext cx="1574053" cy="564819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Enterprise</a:t>
              </a:r>
            </a:p>
          </p:txBody>
        </p:sp>
        <p:pic>
          <p:nvPicPr>
            <p:cNvPr id="58" name="Picture 57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68D121DA-230A-4557-AF65-3D84BACA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0691" y="4567959"/>
              <a:ext cx="275670" cy="27567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B6AD096-168C-47E6-B2CC-DC2573E98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9865" y="1733166"/>
              <a:ext cx="2625229" cy="3125476"/>
            </a:xfrm>
            <a:prstGeom prst="rect">
              <a:avLst/>
            </a:prstGeom>
          </p:spPr>
        </p:pic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4EB163DB-294A-48CD-A4B8-5C6CB81D00C5}"/>
                </a:ext>
              </a:extLst>
            </p:cNvPr>
            <p:cNvSpPr/>
            <p:nvPr/>
          </p:nvSpPr>
          <p:spPr>
            <a:xfrm>
              <a:off x="3285169" y="2942156"/>
              <a:ext cx="182806" cy="4659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331BB4F-BCCC-4751-A09B-32E604EC1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87674" y="1214111"/>
            <a:ext cx="145562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0759F2-7FE3-40EA-AD31-4C1A03ED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449243" y="3515873"/>
            <a:ext cx="283993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0701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48070" y="2739516"/>
            <a:ext cx="3551708" cy="13234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Demo</a:t>
            </a:r>
            <a:endParaRPr kumimoji="0" lang="id-ID" sz="4000" b="1" i="1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Terraform</a:t>
            </a:r>
            <a:endParaRPr kumimoji="0" lang="en-US" sz="4000" b="1" i="1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9A2DC9F-8989-415D-97E6-E0CBAF814E1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r="93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37486" y="2069176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67351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Cosa è DevOps?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886BDE-2899-444D-953D-FCCA92F06A87}"/>
              </a:ext>
            </a:extLst>
          </p:cNvPr>
          <p:cNvSpPr txBox="1">
            <a:spLocks/>
          </p:cNvSpPr>
          <p:nvPr/>
        </p:nvSpPr>
        <p:spPr>
          <a:xfrm>
            <a:off x="426426" y="1184955"/>
            <a:ext cx="11338167" cy="276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People. Process. Products.</a:t>
            </a:r>
          </a:p>
        </p:txBody>
      </p:sp>
      <p:grpSp>
        <p:nvGrpSpPr>
          <p:cNvPr id="38" name="Group 37" descr="DevOps is the union of people, process, and products to enable continuous delivery of value to your end users.&#10;">
            <a:extLst>
              <a:ext uri="{FF2B5EF4-FFF2-40B4-BE49-F238E27FC236}">
                <a16:creationId xmlns:a16="http://schemas.microsoft.com/office/drawing/2014/main" id="{D8AC9FBA-FDE6-422F-8D93-C2B819361749}"/>
              </a:ext>
            </a:extLst>
          </p:cNvPr>
          <p:cNvGrpSpPr/>
          <p:nvPr/>
        </p:nvGrpSpPr>
        <p:grpSpPr>
          <a:xfrm>
            <a:off x="426426" y="2130455"/>
            <a:ext cx="5306540" cy="3886007"/>
            <a:chOff x="366076" y="1432242"/>
            <a:chExt cx="4716106" cy="396449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A3F6F9-E8B6-4EFD-8DF6-6533D58AA8B1}"/>
                </a:ext>
              </a:extLst>
            </p:cNvPr>
            <p:cNvSpPr/>
            <p:nvPr/>
          </p:nvSpPr>
          <p:spPr bwMode="auto">
            <a:xfrm>
              <a:off x="366076" y="1432242"/>
              <a:ext cx="4716106" cy="39644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5" tIns="761853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745" dirty="0">
                  <a:solidFill>
                    <a:schemeClr val="bg1"/>
                  </a:solidFill>
                </a:rPr>
                <a:t>DevOps is the union of </a:t>
              </a:r>
              <a:r>
                <a:rPr lang="en-US" sz="2745" b="1" dirty="0">
                  <a:solidFill>
                    <a:srgbClr val="0078D7"/>
                  </a:solidFill>
                </a:rPr>
                <a:t>people</a:t>
              </a:r>
              <a:r>
                <a:rPr lang="en-US" sz="2745" dirty="0">
                  <a:solidFill>
                    <a:schemeClr val="bg1"/>
                  </a:solidFill>
                </a:rPr>
                <a:t>,</a:t>
              </a:r>
              <a:r>
                <a:rPr lang="en-US" sz="2745" dirty="0"/>
                <a:t> </a:t>
              </a:r>
              <a:r>
                <a:rPr lang="en-US" sz="2745" b="1" dirty="0">
                  <a:solidFill>
                    <a:srgbClr val="0078D7"/>
                  </a:solidFill>
                </a:rPr>
                <a:t>process</a:t>
              </a:r>
              <a:r>
                <a:rPr lang="en-US" sz="2745" dirty="0">
                  <a:solidFill>
                    <a:schemeClr val="bg1"/>
                  </a:solidFill>
                </a:rPr>
                <a:t>, and </a:t>
              </a:r>
              <a:r>
                <a:rPr lang="en-US" sz="2745" b="1" dirty="0">
                  <a:solidFill>
                    <a:srgbClr val="0078D7"/>
                  </a:solidFill>
                </a:rPr>
                <a:t>products</a:t>
              </a:r>
              <a:r>
                <a:rPr lang="en-US" sz="2745" dirty="0"/>
                <a:t> </a:t>
              </a:r>
              <a:r>
                <a:rPr lang="en-US" sz="2745" dirty="0">
                  <a:solidFill>
                    <a:schemeClr val="bg1"/>
                  </a:solidFill>
                </a:rPr>
                <a:t>to enable continuous delivery of value to your end users.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28E298A-3689-4123-A680-829EBEBF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66077" y="1432242"/>
              <a:ext cx="677162" cy="1079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1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“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774793-CACA-4C7F-B586-9DB92B1E9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28098" y="3396602"/>
              <a:ext cx="677162" cy="10790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6273" kern="0" spc="-11" dirty="0">
                  <a:ln w="3175">
                    <a:noFill/>
                  </a:ln>
                  <a:solidFill>
                    <a:srgbClr val="0078D7"/>
                  </a:solidFill>
                  <a:latin typeface="Rockwell Extra Bold" panose="02060903040505020403" pitchFamily="18" charset="0"/>
                  <a:cs typeface="Segoe UI" pitchFamily="34" charset="0"/>
                </a:rPr>
                <a:t>”</a:t>
              </a:r>
              <a:endParaRPr lang="en-US" sz="6273" kern="0" dirty="0">
                <a:solidFill>
                  <a:srgbClr val="0078D7"/>
                </a:solidFill>
              </a:endParaRPr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68443EF2-20EB-45AD-8451-BCD76F31C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763713" y="1622567"/>
            <a:ext cx="4428531" cy="4445011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896D52-2FB7-4EF8-8F34-BF9A1F6E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58699" y="1374869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Build&amp; Test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DCBD89-8EE7-40AF-97D5-85061504B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98394" y="3000285"/>
            <a:ext cx="1658276" cy="1817180"/>
            <a:chOff x="5375754" y="2898175"/>
            <a:chExt cx="1568588" cy="1718897"/>
          </a:xfrm>
        </p:grpSpPr>
        <p:sp>
          <p:nvSpPr>
            <p:cNvPr id="46" name="Business Trans large">
              <a:extLst>
                <a:ext uri="{FF2B5EF4-FFF2-40B4-BE49-F238E27FC236}">
                  <a16:creationId xmlns:a16="http://schemas.microsoft.com/office/drawing/2014/main" id="{DB191732-3CBC-40D9-92FA-52F2F54A1DEB}"/>
                </a:ext>
              </a:extLst>
            </p:cNvPr>
            <p:cNvSpPr txBox="1"/>
            <p:nvPr/>
          </p:nvSpPr>
          <p:spPr>
            <a:xfrm>
              <a:off x="5375754" y="3228293"/>
              <a:ext cx="1568588" cy="105866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895988">
                <a:lnSpc>
                  <a:spcPct val="90000"/>
                </a:lnSpc>
                <a:spcBef>
                  <a:spcPts val="769"/>
                </a:spcBef>
                <a:defRPr/>
              </a:pPr>
              <a:r>
                <a:rPr lang="en-US" sz="1765" b="1" spc="11" dirty="0">
                  <a:ln w="3175">
                    <a:noFill/>
                  </a:ln>
                  <a:solidFill>
                    <a:srgbClr val="FF8CEE"/>
                  </a:solidFill>
                  <a:cs typeface="Segoe UI Semilight" panose="020B0402040204020203" pitchFamily="34" charset="0"/>
                </a:rPr>
                <a:t>Continuous</a:t>
              </a:r>
              <a:br>
                <a:rPr lang="en-US" sz="1765" b="1" spc="11" dirty="0">
                  <a:ln w="3175">
                    <a:noFill/>
                  </a:ln>
                  <a:solidFill>
                    <a:srgbClr val="FF8CEE"/>
                  </a:solidFill>
                  <a:cs typeface="Segoe UI Semilight" panose="020B0402040204020203" pitchFamily="34" charset="0"/>
                </a:rPr>
              </a:br>
              <a:r>
                <a:rPr lang="en-US" sz="1765" b="1" spc="11" dirty="0">
                  <a:ln w="3175">
                    <a:noFill/>
                  </a:ln>
                  <a:solidFill>
                    <a:srgbClr val="FF8CEE"/>
                  </a:solidFill>
                  <a:cs typeface="Segoe UI Semilight" panose="020B0402040204020203" pitchFamily="34" charset="0"/>
                </a:rPr>
                <a:t>Delivery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B5ADFEA-1FB6-48A1-99A9-B3E6F3A491A7}"/>
                </a:ext>
              </a:extLst>
            </p:cNvPr>
            <p:cNvGrpSpPr/>
            <p:nvPr/>
          </p:nvGrpSpPr>
          <p:grpSpPr>
            <a:xfrm>
              <a:off x="5404710" y="2898175"/>
              <a:ext cx="1513009" cy="1718897"/>
              <a:chOff x="13906501" y="3922655"/>
              <a:chExt cx="619125" cy="703377"/>
            </a:xfrm>
          </p:grpSpPr>
          <p:sp>
            <p:nvSpPr>
              <p:cNvPr id="48" name="Freeform 17">
                <a:extLst>
                  <a:ext uri="{FF2B5EF4-FFF2-40B4-BE49-F238E27FC236}">
                    <a16:creationId xmlns:a16="http://schemas.microsoft.com/office/drawing/2014/main" id="{9A28736C-18DA-460A-92A5-BCD407ED4F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5875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49" name="Freeform 18">
                <a:extLst>
                  <a:ext uri="{FF2B5EF4-FFF2-40B4-BE49-F238E27FC236}">
                    <a16:creationId xmlns:a16="http://schemas.microsoft.com/office/drawing/2014/main" id="{958997D7-6BA8-4B86-995C-BAD79FA90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5875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0" name="Line 19">
                <a:extLst>
                  <a:ext uri="{FF2B5EF4-FFF2-40B4-BE49-F238E27FC236}">
                    <a16:creationId xmlns:a16="http://schemas.microsoft.com/office/drawing/2014/main" id="{9FEEC904-B42E-4FE0-BEBE-51A814BA1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1" name="Freeform 20">
                <a:extLst>
                  <a:ext uri="{FF2B5EF4-FFF2-40B4-BE49-F238E27FC236}">
                    <a16:creationId xmlns:a16="http://schemas.microsoft.com/office/drawing/2014/main" id="{0B11BE06-97AB-41F3-8A8F-F55E082A5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4339" y="3922655"/>
                <a:ext cx="41550" cy="8742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2" name="Line 21">
                <a:extLst>
                  <a:ext uri="{FF2B5EF4-FFF2-40B4-BE49-F238E27FC236}">
                    <a16:creationId xmlns:a16="http://schemas.microsoft.com/office/drawing/2014/main" id="{D31C7A11-3FF2-4307-9C63-375F3378CA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3" name="Freeform 22">
                <a:extLst>
                  <a:ext uri="{FF2B5EF4-FFF2-40B4-BE49-F238E27FC236}">
                    <a16:creationId xmlns:a16="http://schemas.microsoft.com/office/drawing/2014/main" id="{23F686BF-B20D-4B42-BA1D-0BDF4A906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38605"/>
                <a:ext cx="41550" cy="8742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chemeClr val="tx1">
                      <a:lumMod val="50000"/>
                      <a:lumOff val="50000"/>
                    </a:schemeClr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54" name="Line 23">
                <a:extLst>
                  <a:ext uri="{FF2B5EF4-FFF2-40B4-BE49-F238E27FC236}">
                    <a16:creationId xmlns:a16="http://schemas.microsoft.com/office/drawing/2014/main" id="{E3598F4B-29F6-435E-BC0A-5CE3E6CAC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rgbClr val="FF8CE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68" tIns="43933" rIns="87868" bIns="43933" numCol="1" anchor="t" anchorCtr="0" compatLnSpc="1">
                <a:prstTxWarp prst="textNoShape">
                  <a:avLst/>
                </a:prstTxWarp>
              </a:bodyPr>
              <a:lstStyle/>
              <a:p>
                <a:pPr defTabSz="895315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A9F75EB6-35BA-498F-9A2C-11F11DDD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33147" y="123694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156F0FE-724B-4E26-84B7-43BD28F5E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19" y="1610458"/>
            <a:ext cx="933254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Deploy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BECDD9B-0361-47BE-893F-7FCFCA79E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86371" y="3227720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EDA229-2275-4D86-B7FE-7407D5C52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95738" y="3611326"/>
            <a:ext cx="1025587" cy="50683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Operate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13035AF-6ECD-4C09-B3B3-99CC3BC03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32555" y="5064947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F8640D-0BE2-46D1-B4CB-3B5D0758C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496320" y="5255098"/>
            <a:ext cx="1162691" cy="94118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Monitor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Learn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465F090-61F6-4FCE-9EDA-5EBFFCB9A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60428" y="5088733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D7BF22-6198-442A-BB88-028807F15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2051" y="5255097"/>
            <a:ext cx="1162691" cy="94118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Plan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&amp; </a:t>
            </a:r>
            <a:b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Track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4C6D6DD-3089-4343-83F6-C231D10C3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06615" y="3254345"/>
            <a:ext cx="1269392" cy="1274116"/>
          </a:xfrm>
          <a:prstGeom prst="ellipse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68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2DF4A6-CD99-4818-8133-1203D55E0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68981" y="3637593"/>
            <a:ext cx="1162691" cy="50683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568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Develop</a:t>
            </a:r>
          </a:p>
        </p:txBody>
      </p:sp>
    </p:spTree>
    <p:extLst>
      <p:ext uri="{BB962C8B-B14F-4D97-AF65-F5344CB8AC3E}">
        <p14:creationId xmlns:p14="http://schemas.microsoft.com/office/powerpoint/2010/main" val="286103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534237"/>
            <a:ext cx="1219200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IaC in una Pipeline CI/CD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10" name="Freeform 373">
            <a:extLst>
              <a:ext uri="{FF2B5EF4-FFF2-40B4-BE49-F238E27FC236}">
                <a16:creationId xmlns:a16="http://schemas.microsoft.com/office/drawing/2014/main" id="{BF8F3C4B-51F3-426A-A8ED-DF8601959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454960" y="2264419"/>
            <a:ext cx="2430566" cy="3490041"/>
          </a:xfrm>
          <a:prstGeom prst="roundRect">
            <a:avLst/>
          </a:pr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Freeform 373">
            <a:extLst>
              <a:ext uri="{FF2B5EF4-FFF2-40B4-BE49-F238E27FC236}">
                <a16:creationId xmlns:a16="http://schemas.microsoft.com/office/drawing/2014/main" id="{AB5064EF-4EDA-48EB-A066-5B49E0387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75670" y="2264419"/>
            <a:ext cx="2430566" cy="3490041"/>
          </a:xfrm>
          <a:prstGeom prst="roundRect">
            <a:avLst/>
          </a:prstGeom>
          <a:solidFill>
            <a:schemeClr val="accent4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15E93F-8D0F-48E7-9F40-9863326F3AAA}"/>
              </a:ext>
            </a:extLst>
          </p:cNvPr>
          <p:cNvSpPr txBox="1"/>
          <p:nvPr/>
        </p:nvSpPr>
        <p:spPr>
          <a:xfrm>
            <a:off x="3592787" y="2423382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Build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900B7-A38D-4B75-9ED4-C56977185D87}"/>
              </a:ext>
            </a:extLst>
          </p:cNvPr>
          <p:cNvSpPr txBox="1"/>
          <p:nvPr/>
        </p:nvSpPr>
        <p:spPr>
          <a:xfrm>
            <a:off x="890858" y="2423382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Repository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CC5FE-B30F-491C-8413-42D566908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889" y="4228876"/>
            <a:ext cx="2154912" cy="97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Il codice che descrive l’infrastruttura.</a:t>
            </a:r>
          </a:p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 cambiamenti possono scatenare una </a:t>
            </a:r>
            <a:r>
              <a:rPr lang="it-IT" sz="1000" b="1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Build</a:t>
            </a: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automatica.</a:t>
            </a:r>
          </a:p>
        </p:txBody>
      </p:sp>
      <p:sp>
        <p:nvSpPr>
          <p:cNvPr id="16" name="Freeform 373">
            <a:extLst>
              <a:ext uri="{FF2B5EF4-FFF2-40B4-BE49-F238E27FC236}">
                <a16:creationId xmlns:a16="http://schemas.microsoft.com/office/drawing/2014/main" id="{5B74BA39-DE0F-4F6D-9FDD-2CA9CFADE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34162" y="2264419"/>
            <a:ext cx="2430566" cy="3490041"/>
          </a:xfrm>
          <a:prstGeom prst="roundRect">
            <a:avLst/>
          </a:pr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A79E09-6EF2-4455-BBF4-B6BCF9C4A3F8}"/>
              </a:ext>
            </a:extLst>
          </p:cNvPr>
          <p:cNvSpPr txBox="1"/>
          <p:nvPr/>
        </p:nvSpPr>
        <p:spPr>
          <a:xfrm>
            <a:off x="6271989" y="2423381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Artifact</a:t>
            </a:r>
            <a:endParaRPr lang="it-IT" sz="14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Freeform 373">
            <a:extLst>
              <a:ext uri="{FF2B5EF4-FFF2-40B4-BE49-F238E27FC236}">
                <a16:creationId xmlns:a16="http://schemas.microsoft.com/office/drawing/2014/main" id="{4B9746D2-0576-458D-9168-224E85B8A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813364" y="2287892"/>
            <a:ext cx="2430566" cy="3490041"/>
          </a:xfrm>
          <a:prstGeom prst="roundRect">
            <a:avLst/>
          </a:pr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A17B2-75C2-4E90-8C5A-CC49A5206A23}"/>
              </a:ext>
            </a:extLst>
          </p:cNvPr>
          <p:cNvSpPr txBox="1"/>
          <p:nvPr/>
        </p:nvSpPr>
        <p:spPr>
          <a:xfrm>
            <a:off x="8951191" y="2446854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Release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159F11-2E92-4223-AB2C-B8D04A048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787" y="4228876"/>
            <a:ext cx="2154912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Test del codice</a:t>
            </a:r>
          </a:p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Identificazione dei trigger per identificare le modifiche (manuale o automatico)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BD4A11-05C0-4966-AA1F-42305007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989" y="4228876"/>
            <a:ext cx="2154912" cy="97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Pubblicare un package contenente i cambiamenti.</a:t>
            </a:r>
          </a:p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L’</a:t>
            </a:r>
            <a:r>
              <a:rPr lang="it-IT" sz="10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artifact</a:t>
            </a: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può scatenare una </a:t>
            </a:r>
            <a:r>
              <a:rPr lang="it-IT" sz="1000" b="1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Release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1650AB-E9AC-4FB3-AF97-358B07D75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1191" y="4228876"/>
            <a:ext cx="2154912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Pubblicazione delle modifiche in produzione</a:t>
            </a:r>
          </a:p>
          <a:p>
            <a:pPr>
              <a:lnSpc>
                <a:spcPct val="200000"/>
              </a:lnSpc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Trigger: </a:t>
            </a:r>
            <a:r>
              <a:rPr lang="it-IT" sz="10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Artifact</a:t>
            </a: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o manuale (</a:t>
            </a:r>
            <a:r>
              <a:rPr lang="it-IT" sz="10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rollback</a:t>
            </a: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0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etc</a:t>
            </a: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79196F-4FA7-4F21-B3B2-AB52CDD3F6ED}"/>
              </a:ext>
            </a:extLst>
          </p:cNvPr>
          <p:cNvSpPr/>
          <p:nvPr/>
        </p:nvSpPr>
        <p:spPr>
          <a:xfrm>
            <a:off x="218555" y="3012613"/>
            <a:ext cx="1114229" cy="1114229"/>
          </a:xfrm>
          <a:prstGeom prst="ellipse">
            <a:avLst/>
          </a:prstGeom>
          <a:solidFill>
            <a:srgbClr val="29235C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Commit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375451-041F-498E-B8DA-C9390D47C519}"/>
              </a:ext>
            </a:extLst>
          </p:cNvPr>
          <p:cNvSpPr/>
          <p:nvPr/>
        </p:nvSpPr>
        <p:spPr>
          <a:xfrm>
            <a:off x="2780466" y="3012613"/>
            <a:ext cx="1114229" cy="1114229"/>
          </a:xfrm>
          <a:prstGeom prst="ellipse">
            <a:avLst/>
          </a:prstGeom>
          <a:solidFill>
            <a:srgbClr val="29235C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D45856-0EDF-4D58-A294-8130CD3DB492}"/>
              </a:ext>
            </a:extLst>
          </p:cNvPr>
          <p:cNvSpPr/>
          <p:nvPr/>
        </p:nvSpPr>
        <p:spPr>
          <a:xfrm>
            <a:off x="5452686" y="3012613"/>
            <a:ext cx="1114229" cy="1114229"/>
          </a:xfrm>
          <a:prstGeom prst="ellipse">
            <a:avLst/>
          </a:prstGeom>
          <a:solidFill>
            <a:srgbClr val="29235C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Publish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93CC766-FA14-490F-B630-177CFED3BB4C}"/>
              </a:ext>
            </a:extLst>
          </p:cNvPr>
          <p:cNvSpPr/>
          <p:nvPr/>
        </p:nvSpPr>
        <p:spPr>
          <a:xfrm>
            <a:off x="8124906" y="3013858"/>
            <a:ext cx="1114229" cy="1114229"/>
          </a:xfrm>
          <a:prstGeom prst="ellipse">
            <a:avLst/>
          </a:prstGeom>
          <a:solidFill>
            <a:srgbClr val="29235C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Delivery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43E3A47-35D4-4B49-A9EF-80341B195CF0}"/>
              </a:ext>
            </a:extLst>
          </p:cNvPr>
          <p:cNvSpPr/>
          <p:nvPr/>
        </p:nvSpPr>
        <p:spPr>
          <a:xfrm>
            <a:off x="10672764" y="3012613"/>
            <a:ext cx="1114229" cy="1114229"/>
          </a:xfrm>
          <a:prstGeom prst="ellipse">
            <a:avLst/>
          </a:prstGeom>
          <a:solidFill>
            <a:srgbClr val="29235C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600436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0" y="534237"/>
            <a:ext cx="12192000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Workflow approvativo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DAD966EF-8445-4735-9ED2-7C5130A23AAF}"/>
              </a:ext>
            </a:extLst>
          </p:cNvPr>
          <p:cNvSpPr/>
          <p:nvPr/>
        </p:nvSpPr>
        <p:spPr>
          <a:xfrm>
            <a:off x="90071" y="1758804"/>
            <a:ext cx="2496277" cy="576064"/>
          </a:xfrm>
          <a:prstGeom prst="homePlate">
            <a:avLst/>
          </a:prstGeom>
          <a:solidFill>
            <a:srgbClr val="2923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Commit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2AB6D8C9-3188-46B9-89E8-D51BF4719CA7}"/>
              </a:ext>
            </a:extLst>
          </p:cNvPr>
          <p:cNvSpPr/>
          <p:nvPr/>
        </p:nvSpPr>
        <p:spPr>
          <a:xfrm>
            <a:off x="2405959" y="1758804"/>
            <a:ext cx="2555501" cy="576064"/>
          </a:xfrm>
          <a:prstGeom prst="chevron">
            <a:avLst/>
          </a:prstGeom>
          <a:solidFill>
            <a:srgbClr val="2923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/>
              <a:t>Test</a:t>
            </a:r>
            <a:endParaRPr lang="en-GB" sz="2400" dirty="0"/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9EE4F0A4-4901-4DD1-AAFD-CACCF4CA2B20}"/>
              </a:ext>
            </a:extLst>
          </p:cNvPr>
          <p:cNvSpPr/>
          <p:nvPr/>
        </p:nvSpPr>
        <p:spPr>
          <a:xfrm>
            <a:off x="4758900" y="1758804"/>
            <a:ext cx="2723993" cy="576064"/>
          </a:xfrm>
          <a:prstGeom prst="chevron">
            <a:avLst/>
          </a:prstGeom>
          <a:solidFill>
            <a:srgbClr val="2923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Publish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3495C042-836C-46F7-B795-699C20B53DFF}"/>
              </a:ext>
            </a:extLst>
          </p:cNvPr>
          <p:cNvSpPr/>
          <p:nvPr/>
        </p:nvSpPr>
        <p:spPr>
          <a:xfrm>
            <a:off x="7272627" y="1758804"/>
            <a:ext cx="2555501" cy="576064"/>
          </a:xfrm>
          <a:prstGeom prst="chevron">
            <a:avLst/>
          </a:prstGeom>
          <a:solidFill>
            <a:srgbClr val="2923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Deploy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5253D8F3-94B3-488A-BEE0-D9DCA996A487}"/>
              </a:ext>
            </a:extLst>
          </p:cNvPr>
          <p:cNvSpPr/>
          <p:nvPr/>
        </p:nvSpPr>
        <p:spPr>
          <a:xfrm>
            <a:off x="9655444" y="1758804"/>
            <a:ext cx="2483289" cy="576064"/>
          </a:xfrm>
          <a:prstGeom prst="chevron">
            <a:avLst/>
          </a:prstGeom>
          <a:solidFill>
            <a:srgbClr val="2923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/>
              <a:t>Run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3BC9A6-3588-42BC-A4A6-7F426C4EA58D}"/>
              </a:ext>
            </a:extLst>
          </p:cNvPr>
          <p:cNvSpPr/>
          <p:nvPr/>
        </p:nvSpPr>
        <p:spPr>
          <a:xfrm>
            <a:off x="78591" y="2495186"/>
            <a:ext cx="2315888" cy="384042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Modifica del codice Terraform e </a:t>
            </a:r>
            <a:r>
              <a:rPr lang="it-IT" sz="1600" dirty="0" err="1">
                <a:solidFill>
                  <a:schemeClr val="tx1"/>
                </a:solidFill>
              </a:rPr>
              <a:t>Commit</a:t>
            </a:r>
            <a:r>
              <a:rPr lang="it-IT" sz="1600" dirty="0">
                <a:solidFill>
                  <a:schemeClr val="tx1"/>
                </a:solidFill>
              </a:rPr>
              <a:t> sul Azure Repo (o su altri repository supportati)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E044B9-E930-41D8-B150-2CD94A08E7F5}"/>
              </a:ext>
            </a:extLst>
          </p:cNvPr>
          <p:cNvSpPr/>
          <p:nvPr/>
        </p:nvSpPr>
        <p:spPr>
          <a:xfrm>
            <a:off x="2463695" y="2495186"/>
            <a:ext cx="2315888" cy="384042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Eseguire il commando Terraform </a:t>
            </a:r>
            <a:r>
              <a:rPr lang="it-IT" sz="1600" dirty="0" err="1">
                <a:solidFill>
                  <a:schemeClr val="tx1"/>
                </a:solidFill>
              </a:rPr>
              <a:t>Init</a:t>
            </a:r>
            <a:r>
              <a:rPr lang="it-IT" sz="1600" dirty="0">
                <a:solidFill>
                  <a:schemeClr val="tx1"/>
                </a:solidFill>
              </a:rPr>
              <a:t> per verificare che non ci sono </a:t>
            </a:r>
            <a:r>
              <a:rPr lang="it-IT" sz="1600" dirty="0" err="1">
                <a:solidFill>
                  <a:schemeClr val="tx1"/>
                </a:solidFill>
              </a:rPr>
              <a:t>problem</a:t>
            </a:r>
            <a:r>
              <a:rPr lang="it-IT" sz="1600" dirty="0">
                <a:solidFill>
                  <a:schemeClr val="tx1"/>
                </a:solidFill>
              </a:rPr>
              <a:t> di configurazione e di collegamenti con I providers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39B37C-487A-4B4E-97F1-CA048E94BEF0}"/>
              </a:ext>
            </a:extLst>
          </p:cNvPr>
          <p:cNvSpPr/>
          <p:nvPr/>
        </p:nvSpPr>
        <p:spPr>
          <a:xfrm>
            <a:off x="4848799" y="2495186"/>
            <a:ext cx="2315888" cy="384042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Eseguire il commando Terraform Plan per verificare se ci sono differenze fra il codice pubblicato sul repository e l’infrastruttura che è in essere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945F1-0211-4CA0-98AA-1475277D718C}"/>
              </a:ext>
            </a:extLst>
          </p:cNvPr>
          <p:cNvSpPr/>
          <p:nvPr/>
        </p:nvSpPr>
        <p:spPr>
          <a:xfrm>
            <a:off x="7233903" y="2483626"/>
            <a:ext cx="2315888" cy="384042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Eseguire il commando Terraform </a:t>
            </a:r>
            <a:r>
              <a:rPr lang="it-IT" sz="1600" dirty="0" err="1">
                <a:solidFill>
                  <a:schemeClr val="tx1"/>
                </a:solidFill>
              </a:rPr>
              <a:t>Apply</a:t>
            </a:r>
            <a:r>
              <a:rPr lang="it-IT" sz="1600" dirty="0">
                <a:solidFill>
                  <a:schemeClr val="tx1"/>
                </a:solidFill>
              </a:rPr>
              <a:t> per effettuare il </a:t>
            </a:r>
            <a:r>
              <a:rPr lang="it-IT" sz="1600" dirty="0" err="1">
                <a:solidFill>
                  <a:schemeClr val="tx1"/>
                </a:solidFill>
              </a:rPr>
              <a:t>deploy</a:t>
            </a:r>
            <a:r>
              <a:rPr lang="it-IT" sz="1600" dirty="0">
                <a:solidFill>
                  <a:schemeClr val="tx1"/>
                </a:solidFill>
              </a:rPr>
              <a:t> delle modifiche all’infrastruttura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8D448C6-5B41-4065-A421-DBF28EF30FA0}"/>
              </a:ext>
            </a:extLst>
          </p:cNvPr>
          <p:cNvSpPr/>
          <p:nvPr/>
        </p:nvSpPr>
        <p:spPr>
          <a:xfrm>
            <a:off x="9619007" y="2483626"/>
            <a:ext cx="2315888" cy="384042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Accedere all’infrastruttura per verificare che le modifiche richieste siano effettivamente pubblicate in modo corretto</a:t>
            </a:r>
          </a:p>
        </p:txBody>
      </p:sp>
    </p:spTree>
    <p:extLst>
      <p:ext uri="{BB962C8B-B14F-4D97-AF65-F5344CB8AC3E}">
        <p14:creationId xmlns:p14="http://schemas.microsoft.com/office/powerpoint/2010/main" val="5952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4820" y="2739516"/>
            <a:ext cx="4034958" cy="19389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Demo</a:t>
            </a:r>
            <a:endParaRPr kumimoji="0" lang="id-ID" sz="4000" b="1" i="1" u="none" strike="noStrike" kern="1200" cap="none" spc="-15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Terraform + Azure DevOps</a:t>
            </a:r>
            <a:endParaRPr kumimoji="0" lang="en-US" sz="4000" b="1" i="1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Scottish Summit Corner Logo&#10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9A2DC9F-8989-415D-97E6-E0CBAF814E1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5" r="93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 descr="Azure DevOps logo">
            <a:extLst>
              <a:ext uri="{FF2B5EF4-FFF2-40B4-BE49-F238E27FC236}">
                <a16:creationId xmlns:a16="http://schemas.microsoft.com/office/drawing/2014/main" id="{C0317274-C427-4C75-B0F2-878A0F9744DD}"/>
              </a:ext>
            </a:extLst>
          </p:cNvPr>
          <p:cNvSpPr/>
          <p:nvPr/>
        </p:nvSpPr>
        <p:spPr>
          <a:xfrm>
            <a:off x="6260920" y="1944712"/>
            <a:ext cx="4552950" cy="2921178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F5537FC-0C6E-4F85-9832-3F6C1223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28" y="2483025"/>
            <a:ext cx="3213735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36;p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37486" y="2069176"/>
            <a:ext cx="1812983" cy="263252"/>
          </a:xfrm>
          <a:custGeom>
            <a:avLst/>
            <a:gdLst/>
            <a:ahLst/>
            <a:cxnLst/>
            <a:rect l="l" t="t" r="r" b="b"/>
            <a:pathLst>
              <a:path w="21529" h="20813" extrusionOk="0">
                <a:moveTo>
                  <a:pt x="107" y="16685"/>
                </a:moveTo>
                <a:cubicBezTo>
                  <a:pt x="-35" y="17630"/>
                  <a:pt x="-35" y="19161"/>
                  <a:pt x="107" y="20105"/>
                </a:cubicBezTo>
                <a:cubicBezTo>
                  <a:pt x="249" y="21049"/>
                  <a:pt x="479" y="21049"/>
                  <a:pt x="620" y="20105"/>
                </a:cubicBezTo>
                <a:lnTo>
                  <a:pt x="2878" y="5072"/>
                </a:lnTo>
                <a:cubicBezTo>
                  <a:pt x="2926" y="4757"/>
                  <a:pt x="3002" y="4757"/>
                  <a:pt x="3050" y="5072"/>
                </a:cubicBezTo>
                <a:lnTo>
                  <a:pt x="4965" y="17825"/>
                </a:lnTo>
                <a:cubicBezTo>
                  <a:pt x="5296" y="20028"/>
                  <a:pt x="5833" y="20028"/>
                  <a:pt x="6163" y="17825"/>
                </a:cubicBezTo>
                <a:lnTo>
                  <a:pt x="8079" y="5072"/>
                </a:lnTo>
                <a:cubicBezTo>
                  <a:pt x="8126" y="4757"/>
                  <a:pt x="8203" y="4757"/>
                  <a:pt x="8250" y="5072"/>
                </a:cubicBezTo>
                <a:lnTo>
                  <a:pt x="10166" y="17825"/>
                </a:lnTo>
                <a:cubicBezTo>
                  <a:pt x="10497" y="20028"/>
                  <a:pt x="11033" y="20028"/>
                  <a:pt x="11364" y="17825"/>
                </a:cubicBezTo>
                <a:lnTo>
                  <a:pt x="13280" y="5072"/>
                </a:lnTo>
                <a:cubicBezTo>
                  <a:pt x="13327" y="4757"/>
                  <a:pt x="13404" y="4757"/>
                  <a:pt x="13451" y="5072"/>
                </a:cubicBezTo>
                <a:lnTo>
                  <a:pt x="15367" y="17825"/>
                </a:lnTo>
                <a:cubicBezTo>
                  <a:pt x="15697" y="20028"/>
                  <a:pt x="16234" y="20028"/>
                  <a:pt x="16565" y="17825"/>
                </a:cubicBezTo>
                <a:lnTo>
                  <a:pt x="18480" y="5072"/>
                </a:lnTo>
                <a:cubicBezTo>
                  <a:pt x="18528" y="4757"/>
                  <a:pt x="18604" y="4757"/>
                  <a:pt x="18652" y="5072"/>
                </a:cubicBezTo>
                <a:lnTo>
                  <a:pt x="20910" y="20105"/>
                </a:lnTo>
                <a:cubicBezTo>
                  <a:pt x="21051" y="21049"/>
                  <a:pt x="21281" y="21049"/>
                  <a:pt x="21423" y="20105"/>
                </a:cubicBezTo>
                <a:cubicBezTo>
                  <a:pt x="21565" y="19161"/>
                  <a:pt x="21565" y="17630"/>
                  <a:pt x="21423" y="16685"/>
                </a:cubicBezTo>
                <a:lnTo>
                  <a:pt x="19165" y="1652"/>
                </a:lnTo>
                <a:cubicBezTo>
                  <a:pt x="18834" y="-551"/>
                  <a:pt x="18298" y="-551"/>
                  <a:pt x="17967" y="1652"/>
                </a:cubicBezTo>
                <a:lnTo>
                  <a:pt x="16051" y="14406"/>
                </a:lnTo>
                <a:cubicBezTo>
                  <a:pt x="16004" y="14721"/>
                  <a:pt x="15927" y="14721"/>
                  <a:pt x="15880" y="14406"/>
                </a:cubicBezTo>
                <a:lnTo>
                  <a:pt x="13965" y="1652"/>
                </a:lnTo>
                <a:cubicBezTo>
                  <a:pt x="13634" y="-551"/>
                  <a:pt x="13097" y="-551"/>
                  <a:pt x="12766" y="1652"/>
                </a:cubicBezTo>
                <a:lnTo>
                  <a:pt x="10851" y="14406"/>
                </a:lnTo>
                <a:cubicBezTo>
                  <a:pt x="10803" y="14721"/>
                  <a:pt x="10727" y="14721"/>
                  <a:pt x="10679" y="14406"/>
                </a:cubicBezTo>
                <a:lnTo>
                  <a:pt x="8764" y="1652"/>
                </a:lnTo>
                <a:cubicBezTo>
                  <a:pt x="8433" y="-551"/>
                  <a:pt x="7896" y="-551"/>
                  <a:pt x="7565" y="1652"/>
                </a:cubicBezTo>
                <a:lnTo>
                  <a:pt x="5650" y="14406"/>
                </a:lnTo>
                <a:cubicBezTo>
                  <a:pt x="5603" y="14721"/>
                  <a:pt x="5526" y="14721"/>
                  <a:pt x="5479" y="14406"/>
                </a:cubicBezTo>
                <a:lnTo>
                  <a:pt x="3563" y="1652"/>
                </a:lnTo>
                <a:cubicBezTo>
                  <a:pt x="3232" y="-551"/>
                  <a:pt x="2696" y="-551"/>
                  <a:pt x="2365" y="1652"/>
                </a:cubicBezTo>
                <a:lnTo>
                  <a:pt x="107" y="16685"/>
                </a:lnTo>
                <a:close/>
              </a:path>
            </a:pathLst>
          </a:custGeom>
          <a:solidFill>
            <a:srgbClr val="FFAA8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4486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Background with pink and blue gradient from previous event ">
            <a:extLst>
              <a:ext uri="{FF2B5EF4-FFF2-40B4-BE49-F238E27FC236}">
                <a16:creationId xmlns:a16="http://schemas.microsoft.com/office/drawing/2014/main" id="{70EECA8A-06F2-4DD9-9CC2-DC340E177E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/>
        </p:blipFill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</p:pic>
      <p:sp>
        <p:nvSpPr>
          <p:cNvPr id="7" name="TextBox 6"/>
          <p:cNvSpPr txBox="1"/>
          <p:nvPr/>
        </p:nvSpPr>
        <p:spPr>
          <a:xfrm rot="16200000">
            <a:off x="-3041338" y="3075058"/>
            <a:ext cx="685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i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#ScottishSummit2021</a:t>
            </a:r>
            <a:endParaRPr lang="id-ID" sz="40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Picture 8" descr="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63" y="1348563"/>
            <a:ext cx="4160874" cy="416087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75A45EB-DA5D-4018-827F-841164F230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6200000">
            <a:off x="5679032" y="-220976"/>
            <a:ext cx="800219" cy="1215828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Thank You</a:t>
            </a:r>
            <a:endParaRPr kumimoji="0" lang="id-ID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33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Hexagon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Hexagon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4561888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243" y="139573"/>
            <a:ext cx="12181757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Our </a:t>
            </a:r>
            <a:r>
              <a:rPr kumimoji="0" lang="en-GB" sz="4000" b="1" i="1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Sponsors</a:t>
            </a:r>
            <a:endParaRPr kumimoji="0" lang="en-US" sz="4000" b="1" i="1" u="none" strike="noStrike" kern="1200" cap="none" spc="-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Right Tri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 descr="DQ Global Company Logo">
            <a:extLst>
              <a:ext uri="{FF2B5EF4-FFF2-40B4-BE49-F238E27FC236}">
                <a16:creationId xmlns:a16="http://schemas.microsoft.com/office/drawing/2014/main" id="{0862C3E9-6B28-482E-81A9-E3ACF3275F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999803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37" name="Picture Placeholder 36" descr="RedSpire Company Logo">
            <a:extLst>
              <a:ext uri="{FF2B5EF4-FFF2-40B4-BE49-F238E27FC236}">
                <a16:creationId xmlns:a16="http://schemas.microsoft.com/office/drawing/2014/main" id="{82445593-9D49-4E0A-871E-07D06E4392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111" y="4004257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11" name="Picture Placeholder 10" descr="Agilisys Company Logo">
            <a:extLst>
              <a:ext uri="{FF2B5EF4-FFF2-40B4-BE49-F238E27FC236}">
                <a16:creationId xmlns:a16="http://schemas.microsoft.com/office/drawing/2014/main" id="{881E287A-5186-45F4-8014-F9FF6E0F6C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4884204" y="4004256"/>
            <a:ext cx="2214678" cy="2569029"/>
          </a:xfrm>
          <a:solidFill>
            <a:schemeClr val="bg1">
              <a:lumMod val="85000"/>
            </a:schemeClr>
          </a:solidFill>
        </p:spPr>
      </p:pic>
      <p:pic>
        <p:nvPicPr>
          <p:cNvPr id="25" name="Picture 24" descr="Corner Scottish Summit Logo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687" y="10278"/>
            <a:ext cx="948070" cy="948070"/>
          </a:xfrm>
          <a:prstGeom prst="rect">
            <a:avLst/>
          </a:prstGeom>
        </p:spPr>
      </p:pic>
      <p:sp>
        <p:nvSpPr>
          <p:cNvPr id="33" name="Hexagon 32">
            <a:extLst>
              <a:ext uri="{FF2B5EF4-FFF2-40B4-BE49-F238E27FC236}">
                <a16:creationId xmlns:a16="http://schemas.microsoft.com/office/drawing/2014/main" id="{6CD71C13-87FF-42B3-BC7F-B26ABAC6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60794" y="1053983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9" name="Picture Placeholder 38" descr="Scriptrunner Company Logo">
            <a:extLst>
              <a:ext uri="{FF2B5EF4-FFF2-40B4-BE49-F238E27FC236}">
                <a16:creationId xmlns:a16="http://schemas.microsoft.com/office/drawing/2014/main" id="{186235B6-63B6-480D-AD04-985E792694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183422" y="978750"/>
            <a:ext cx="2214562" cy="2568575"/>
          </a:xfrm>
          <a:solidFill>
            <a:schemeClr val="bg1">
              <a:lumMod val="85000"/>
            </a:schemeClr>
          </a:solidFill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9F912B6A-EC1B-4884-929C-86E417EC6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1051965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1" name="Picture Placeholder 4" descr="Proximo 3 Company Logo">
            <a:extLst>
              <a:ext uri="{FF2B5EF4-FFF2-40B4-BE49-F238E27FC236}">
                <a16:creationId xmlns:a16="http://schemas.microsoft.com/office/drawing/2014/main" id="{C1C73D75-3340-48FE-8C26-8F20DAF0F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8583546" y="999803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C29AE6AF-B2D2-407E-8267-FCA6BBF76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8261230" y="4049159"/>
            <a:ext cx="2859311" cy="2479224"/>
          </a:xfrm>
          <a:prstGeom prst="hexagon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3" name="Picture Placeholder 10" descr="Hitachi Solutions Company Logo">
            <a:extLst>
              <a:ext uri="{FF2B5EF4-FFF2-40B4-BE49-F238E27FC236}">
                <a16:creationId xmlns:a16="http://schemas.microsoft.com/office/drawing/2014/main" id="{307BACBC-FA99-49CC-BCB5-5E4FD0A655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7" r="6897"/>
          <a:stretch/>
        </p:blipFill>
        <p:spPr>
          <a:xfrm>
            <a:off x="8583546" y="4004256"/>
            <a:ext cx="2214678" cy="2569029"/>
          </a:xfrm>
          <a:custGeom>
            <a:avLst/>
            <a:gdLst>
              <a:gd name="connsiteX0" fmla="*/ 1107339 w 2214678"/>
              <a:gd name="connsiteY0" fmla="*/ 0 h 2569029"/>
              <a:gd name="connsiteX1" fmla="*/ 2214678 w 2214678"/>
              <a:gd name="connsiteY1" fmla="*/ 553670 h 2569029"/>
              <a:gd name="connsiteX2" fmla="*/ 2214678 w 2214678"/>
              <a:gd name="connsiteY2" fmla="*/ 2015359 h 2569029"/>
              <a:gd name="connsiteX3" fmla="*/ 1107339 w 2214678"/>
              <a:gd name="connsiteY3" fmla="*/ 2569029 h 2569029"/>
              <a:gd name="connsiteX4" fmla="*/ 0 w 2214678"/>
              <a:gd name="connsiteY4" fmla="*/ 2015359 h 2569029"/>
              <a:gd name="connsiteX5" fmla="*/ 0 w 2214678"/>
              <a:gd name="connsiteY5" fmla="*/ 553670 h 2569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4678" h="2569029">
                <a:moveTo>
                  <a:pt x="1107339" y="0"/>
                </a:moveTo>
                <a:lnTo>
                  <a:pt x="2214678" y="553670"/>
                </a:lnTo>
                <a:lnTo>
                  <a:pt x="2214678" y="2015359"/>
                </a:lnTo>
                <a:lnTo>
                  <a:pt x="1107339" y="2569029"/>
                </a:lnTo>
                <a:lnTo>
                  <a:pt x="0" y="2015359"/>
                </a:lnTo>
                <a:lnTo>
                  <a:pt x="0" y="55367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0156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Riccardo Cappello profile picture">
            <a:extLst>
              <a:ext uri="{FF2B5EF4-FFF2-40B4-BE49-F238E27FC236}">
                <a16:creationId xmlns:a16="http://schemas.microsoft.com/office/drawing/2014/main" id="{8477C919-B9A5-45FD-B5C9-452C1731B7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r="14217"/>
          <a:stretch/>
        </p:blipFill>
        <p:spPr>
          <a:xfrm rot="5400000">
            <a:off x="5407169" y="166645"/>
            <a:ext cx="6858000" cy="6545263"/>
          </a:xfrm>
          <a:solidFill>
            <a:schemeClr val="bg1">
              <a:lumMod val="85000"/>
            </a:schemeClr>
          </a:solidFill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5800" y="-1"/>
            <a:ext cx="1346200" cy="68682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ri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10342644" y="3272980"/>
            <a:ext cx="694270" cy="31204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473324" y="3259723"/>
            <a:ext cx="4091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spc="6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Microsoft MVP</a:t>
            </a:r>
            <a:endParaRPr lang="id-ID" sz="1600" spc="6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175F9-8E9C-4E2C-AFA4-6153FC3FDC12}"/>
              </a:ext>
            </a:extLst>
          </p:cNvPr>
          <p:cNvSpPr txBox="1"/>
          <p:nvPr/>
        </p:nvSpPr>
        <p:spPr>
          <a:xfrm>
            <a:off x="1176666" y="3793049"/>
            <a:ext cx="3270123" cy="255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Accompagno I nostri clienti nell’adozione del Cloud e nell’Innovazione Digitale</a:t>
            </a:r>
          </a:p>
          <a:p>
            <a:pPr algn="r">
              <a:lnSpc>
                <a:spcPct val="150000"/>
              </a:lnSpc>
            </a:pPr>
            <a:endParaRPr lang="it-IT" sz="12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endParaRPr lang="it-IT" sz="1200" dirty="0">
              <a:solidFill>
                <a:schemeClr val="bg1">
                  <a:lumMod val="65000"/>
                </a:schemeClr>
              </a:solidFill>
              <a:cs typeface="Aharoni" panose="02010803020104030203" pitchFamily="2" charset="-79"/>
            </a:endParaRPr>
          </a:p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Microsoft Azure MVP dal 2017</a:t>
            </a:r>
          </a:p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Intel Software Innovator dal 2018</a:t>
            </a:r>
          </a:p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DotNetToscana Staff Member</a:t>
            </a:r>
          </a:p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Twitter.com/rcappello</a:t>
            </a:r>
          </a:p>
          <a:p>
            <a:pPr algn="r">
              <a:lnSpc>
                <a:spcPct val="150000"/>
              </a:lnSpc>
            </a:pPr>
            <a:r>
              <a:rPr lang="it-IT" sz="12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Linkedin.com/in/rcappello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B91FD-8A59-41E4-8E33-8242C3D4AF94}"/>
              </a:ext>
            </a:extLst>
          </p:cNvPr>
          <p:cNvSpPr txBox="1"/>
          <p:nvPr/>
        </p:nvSpPr>
        <p:spPr>
          <a:xfrm>
            <a:off x="895081" y="1944711"/>
            <a:ext cx="3551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id-ID" sz="4000" b="1" i="1" spc="-150" dirty="0">
              <a:solidFill>
                <a:schemeClr val="accent3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r"/>
            <a:r>
              <a:rPr lang="en-GB" sz="2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Senior Consultant </a:t>
            </a:r>
            <a:br>
              <a:rPr lang="en-GB" sz="2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GB" sz="2000" b="1" i="1" spc="-15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Digital Innovation</a:t>
            </a:r>
            <a:endParaRPr lang="en-US" sz="2000" b="1" i="1" spc="-15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ight Tri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0" y="1"/>
            <a:ext cx="1790163" cy="194471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itle 10"/>
          <p:cNvSpPr txBox="1">
            <a:spLocks noGrp="1"/>
          </p:cNvSpPr>
          <p:nvPr>
            <p:ph type="title" idx="4294967295"/>
          </p:nvPr>
        </p:nvSpPr>
        <p:spPr>
          <a:xfrm rot="16200000">
            <a:off x="2105040" y="3007110"/>
            <a:ext cx="6916995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1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Riccardo Cappello</a:t>
            </a:r>
            <a:endParaRPr kumimoji="0" lang="id-ID" sz="5400" b="1" i="1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4" name="Picture 13" descr="Corner Scottish Summit Log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8"/>
            <a:ext cx="948070" cy="948070"/>
          </a:xfrm>
          <a:prstGeom prst="rect">
            <a:avLst/>
          </a:prstGeom>
        </p:spPr>
      </p:pic>
      <p:pic>
        <p:nvPicPr>
          <p:cNvPr id="13" name="Immagine 3" descr="Microsoft MVP Logo">
            <a:extLst>
              <a:ext uri="{FF2B5EF4-FFF2-40B4-BE49-F238E27FC236}">
                <a16:creationId xmlns:a16="http://schemas.microsoft.com/office/drawing/2014/main" id="{A0E0AE42-57B3-457B-B4C7-CF557DDC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359" y="5348410"/>
            <a:ext cx="603082" cy="950060"/>
          </a:xfrm>
          <a:prstGeom prst="rect">
            <a:avLst/>
          </a:prstGeom>
        </p:spPr>
      </p:pic>
      <p:pic>
        <p:nvPicPr>
          <p:cNvPr id="17" name="Picture 16" descr="Insight">
            <a:extLst>
              <a:ext uri="{FF2B5EF4-FFF2-40B4-BE49-F238E27FC236}">
                <a16:creationId xmlns:a16="http://schemas.microsoft.com/office/drawing/2014/main" id="{919C233F-33AB-4721-A5CE-16E5A3B803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826" y="1657512"/>
            <a:ext cx="1974963" cy="832090"/>
          </a:xfrm>
          <a:prstGeom prst="rect">
            <a:avLst/>
          </a:prstGeom>
        </p:spPr>
      </p:pic>
      <p:pic>
        <p:nvPicPr>
          <p:cNvPr id="3" name="Picture 2" descr="Qr code">
            <a:extLst>
              <a:ext uri="{FF2B5EF4-FFF2-40B4-BE49-F238E27FC236}">
                <a16:creationId xmlns:a16="http://schemas.microsoft.com/office/drawing/2014/main" id="{0A7FA726-0444-43DB-A2F6-F0272684A2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6" y="5482797"/>
            <a:ext cx="1179957" cy="11799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C08FC8-1D73-4C21-881A-11C901BCCE29}"/>
              </a:ext>
            </a:extLst>
          </p:cNvPr>
          <p:cNvSpPr txBox="1"/>
          <p:nvPr/>
        </p:nvSpPr>
        <p:spPr>
          <a:xfrm>
            <a:off x="281275" y="6533940"/>
            <a:ext cx="1157828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dirty="0">
                <a:solidFill>
                  <a:schemeClr val="bg1">
                    <a:lumMod val="65000"/>
                  </a:schemeClr>
                </a:solidFill>
                <a:cs typeface="Aharoni" panose="02010803020104030203" pitchFamily="2" charset="-79"/>
              </a:rPr>
              <a:t>Linkedin QRCode</a:t>
            </a:r>
          </a:p>
        </p:txBody>
      </p:sp>
    </p:spTree>
    <p:extLst>
      <p:ext uri="{BB962C8B-B14F-4D97-AF65-F5344CB8AC3E}">
        <p14:creationId xmlns:p14="http://schemas.microsoft.com/office/powerpoint/2010/main" val="1817387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Cosa è IaC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61" y="2209607"/>
            <a:ext cx="923827" cy="9238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29680" y="2128058"/>
            <a:ext cx="2874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Richiesta di cambiamenti all’infrastruttura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29680" y="2383488"/>
            <a:ext cx="37564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La richiesta di cambiamenti può avvenire tramite sistemi di ticketing, email o altri processi manuali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61" y="3517244"/>
            <a:ext cx="923827" cy="9238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9680" y="3435695"/>
            <a:ext cx="202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Presa in carico della richiesta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9680" y="3691125"/>
            <a:ext cx="37564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L’IT prende in carico la richiesta quando la stessa ha tutte le informazioni necessarie ed è quindi esaustiva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Oval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3661" y="4823585"/>
            <a:ext cx="923827" cy="92382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9680" y="4709617"/>
            <a:ext cx="3585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Esecuzione della richiesta utilizzando il «Point&amp;Click»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29680" y="4997466"/>
            <a:ext cx="37564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Attraverso strumenti Point&amp;Click, script o comunque sistemi manuali e spesso non standardizzati, la richiesta viene evasa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Oval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0274" y="2209607"/>
            <a:ext cx="923827" cy="923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78090" y="2128058"/>
            <a:ext cx="3538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Rivisitazione del processo di delivery infrastrutturale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78090" y="2383488"/>
            <a:ext cx="395671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Alla base di dell’adozione dello IaC c’è una completa rivisitazione del processo di delivery dell’infrastruttura, questo è importante per capire come avvengono le richieste, di che tipo sono e quali attori sono coinvolti.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Oval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2071" y="3517244"/>
            <a:ext cx="923827" cy="923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78090" y="3435695"/>
            <a:ext cx="3588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Automazione del processo di delivery infrastrutturale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" name="Oval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2071" y="4823585"/>
            <a:ext cx="923827" cy="9238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78090" y="4709617"/>
            <a:ext cx="1246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Self provisioning</a:t>
            </a:r>
            <a:endParaRPr lang="id-ID" sz="12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78090" y="4997466"/>
            <a:ext cx="39567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I passi precedenti fanno sì che la ciliegina sulla torta è quella di rendere autonome le persone nel richiedere cambiamenti dell’infrastruttura e, a seconda delle regole impostate nel processo, accettarle automaticamente o attendere la conferma di un supervisore.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78090" y="3745100"/>
            <a:ext cx="39567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Una volta ben chiaro il contesto e stabilito le regole, è necessario automatizzare la delivery delle componenti di infrastruttura.</a:t>
            </a:r>
            <a:endParaRPr lang="id-ID" sz="1100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pic>
        <p:nvPicPr>
          <p:cNvPr id="41" name="Picture 6" descr="Risultati immagini per dev team icon">
            <a:extLst>
              <a:ext uri="{FF2B5EF4-FFF2-40B4-BE49-F238E27FC236}">
                <a16:creationId xmlns:a16="http://schemas.microsoft.com/office/drawing/2014/main" id="{A6DEBA57-169C-4D60-A129-059A7B23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05" y="2304062"/>
            <a:ext cx="634561" cy="63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24F6A9-2DF5-44FC-9231-87609356B02B}"/>
              </a:ext>
            </a:extLst>
          </p:cNvPr>
          <p:cNvSpPr txBox="1"/>
          <p:nvPr/>
        </p:nvSpPr>
        <p:spPr>
          <a:xfrm>
            <a:off x="953346" y="1274185"/>
            <a:ext cx="10290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Infrastructure</a:t>
            </a: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t-IT" sz="16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as</a:t>
            </a: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 Code (IaC) è un metodo per effettuare il provisiong e la gestione della infrastruttura IT attraverso l’utilizzo di un codice sorgente piuttosto che attraverso procedure operative standard e processi manuali</a:t>
            </a:r>
            <a:endParaRPr lang="id-ID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5577BAC-5C4B-4746-B6FA-157B2D06B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6100" y="2043627"/>
            <a:ext cx="612966" cy="3899973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8C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Picture 2" descr="Risultati immagini per ticket operation icon">
            <a:extLst>
              <a:ext uri="{FF2B5EF4-FFF2-40B4-BE49-F238E27FC236}">
                <a16:creationId xmlns:a16="http://schemas.microsoft.com/office/drawing/2014/main" id="{3D9F3E8D-D6A2-4085-A5AD-D029326C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16" y="3613725"/>
            <a:ext cx="730864" cy="73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Risultati immagini per portal icon">
            <a:extLst>
              <a:ext uri="{FF2B5EF4-FFF2-40B4-BE49-F238E27FC236}">
                <a16:creationId xmlns:a16="http://schemas.microsoft.com/office/drawing/2014/main" id="{871E1FB9-31BF-494D-AAE9-F783C732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094" y="5012019"/>
            <a:ext cx="640270" cy="57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Risultati immagini per process icon">
            <a:extLst>
              <a:ext uri="{FF2B5EF4-FFF2-40B4-BE49-F238E27FC236}">
                <a16:creationId xmlns:a16="http://schemas.microsoft.com/office/drawing/2014/main" id="{9BB6768B-138D-4EE8-A96B-65B62ED2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55" y="2344177"/>
            <a:ext cx="664730" cy="6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Risultati immagini per infrastructure automation icon">
            <a:extLst>
              <a:ext uri="{FF2B5EF4-FFF2-40B4-BE49-F238E27FC236}">
                <a16:creationId xmlns:a16="http://schemas.microsoft.com/office/drawing/2014/main" id="{6BE315AD-EFBF-4FC3-93B7-8E20B90B2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380" y="3633843"/>
            <a:ext cx="694486" cy="69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access, network, provisioning, technology icon">
            <a:extLst>
              <a:ext uri="{FF2B5EF4-FFF2-40B4-BE49-F238E27FC236}">
                <a16:creationId xmlns:a16="http://schemas.microsoft.com/office/drawing/2014/main" id="{22E20F3C-C6EB-435F-92F4-D5C598B28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21" y="5040017"/>
            <a:ext cx="436764" cy="40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Risultati immagini per dev team icon">
            <a:extLst>
              <a:ext uri="{FF2B5EF4-FFF2-40B4-BE49-F238E27FC236}">
                <a16:creationId xmlns:a16="http://schemas.microsoft.com/office/drawing/2014/main" id="{4379D4BD-662C-4738-893A-98FD430B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38" y="5225798"/>
            <a:ext cx="367672" cy="36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972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Perché IaC?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24F6A9-2DF5-44FC-9231-87609356B02B}"/>
              </a:ext>
            </a:extLst>
          </p:cNvPr>
          <p:cNvSpPr txBox="1"/>
          <p:nvPr/>
        </p:nvSpPr>
        <p:spPr>
          <a:xfrm>
            <a:off x="953346" y="1274185"/>
            <a:ext cx="10290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Cloud e Virtual Environment sono API-</a:t>
            </a:r>
            <a:r>
              <a:rPr lang="it-IT" sz="2000" b="1" dirty="0" err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Driven</a:t>
            </a:r>
            <a:endParaRPr lang="it-IT" sz="20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20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20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Dinamicizzazione dell’infrastruttura di nuova generazione</a:t>
            </a:r>
            <a:endParaRPr lang="id-ID" sz="20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3C224-940C-4EDD-ADF3-2D3ECE73B3BD}"/>
              </a:ext>
            </a:extLst>
          </p:cNvPr>
          <p:cNvSpPr txBox="1"/>
          <p:nvPr/>
        </p:nvSpPr>
        <p:spPr>
          <a:xfrm>
            <a:off x="457200" y="2796921"/>
            <a:ext cx="10786730" cy="35394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id-ID"/>
            </a:defPPr>
            <a:lvl1pPr>
              <a:defRPr sz="1600" b="1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Standardizzazione dell’infrastruttura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Self Provisioning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Versionamento dell’infrastruttura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Gestione centralizzata delle policy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Riduzione del rischio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Infrastruttura documentata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Infrastruttura automatizzata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Abilitazione di NetOps via SDN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Abilitazione dell’integrazione con DevOps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Abilitazione al SecOps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bg1"/>
                </a:solidFill>
              </a:rPr>
              <a:t>Incremento della produttività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</p:txBody>
      </p:sp>
      <p:sp>
        <p:nvSpPr>
          <p:cNvPr id="37" name="Google Shape;207;p32">
            <a:extLst>
              <a:ext uri="{FF2B5EF4-FFF2-40B4-BE49-F238E27FC236}">
                <a16:creationId xmlns:a16="http://schemas.microsoft.com/office/drawing/2014/main" id="{40C2A046-4225-4038-8BDD-4CE1679C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1088" y="2518448"/>
            <a:ext cx="2409824" cy="2784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r>
              <a:rPr lang="it-IT" sz="1600" b="1" dirty="0">
                <a:latin typeface="Helvetica Neue"/>
                <a:ea typeface="Helvetica Neue"/>
                <a:cs typeface="Helvetica Neue"/>
                <a:sym typeface="Helvetica Neue"/>
              </a:rPr>
              <a:t>Key Points</a:t>
            </a:r>
            <a:endParaRPr sz="16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8084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1060704" y="534237"/>
            <a:ext cx="10058399" cy="14465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IaC come standard per il Delivery dell’infrastruttura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8" name="Freeform 373">
            <a:extLst>
              <a:ext uri="{FF2B5EF4-FFF2-40B4-BE49-F238E27FC236}">
                <a16:creationId xmlns:a16="http://schemas.microsoft.com/office/drawing/2014/main" id="{A88FDFEF-6226-4B5F-8DF9-69217FC2D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880717" y="2367289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Freeform 373">
            <a:extLst>
              <a:ext uri="{FF2B5EF4-FFF2-40B4-BE49-F238E27FC236}">
                <a16:creationId xmlns:a16="http://schemas.microsoft.com/office/drawing/2014/main" id="{EF8C1396-CA3D-4B67-83E3-938FB9F23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201427" y="2367289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81365-27F1-40F7-BEF4-5FCB4DDA4B69}"/>
              </a:ext>
            </a:extLst>
          </p:cNvPr>
          <p:cNvSpPr txBox="1"/>
          <p:nvPr/>
        </p:nvSpPr>
        <p:spPr>
          <a:xfrm>
            <a:off x="5031241" y="3943606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Qualità elevata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584C6-A9A1-49D5-9CBE-62F4107FC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240" y="4177859"/>
            <a:ext cx="2154912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Artefatti riutilizzabili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Incremento della qualità dell’Infrastruttura deliverata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Abilitazione all’automazione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CF56E1-FC36-465E-B099-3ECD301FDBDD}"/>
              </a:ext>
            </a:extLst>
          </p:cNvPr>
          <p:cNvSpPr txBox="1"/>
          <p:nvPr/>
        </p:nvSpPr>
        <p:spPr>
          <a:xfrm>
            <a:off x="2316616" y="3943606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Professionale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830EA6-B0BF-49B5-9857-1F6248E96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6615" y="4177859"/>
            <a:ext cx="2154912" cy="128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Definizione formale dell’ Infrastruttura Deliverata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Versionamento dell’infrastruttura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Pieno controllo del ciclo di vita</a:t>
            </a:r>
          </a:p>
        </p:txBody>
      </p:sp>
      <p:sp>
        <p:nvSpPr>
          <p:cNvPr id="16" name="Freeform 373">
            <a:extLst>
              <a:ext uri="{FF2B5EF4-FFF2-40B4-BE49-F238E27FC236}">
                <a16:creationId xmlns:a16="http://schemas.microsoft.com/office/drawing/2014/main" id="{7BADDAD6-5BA6-4C8C-88E9-833BB6ADF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559919" y="2367289"/>
            <a:ext cx="2430566" cy="3490041"/>
          </a:xfrm>
          <a:custGeom>
            <a:avLst/>
            <a:gdLst>
              <a:gd name="T0" fmla="*/ 175 w 351"/>
              <a:gd name="T1" fmla="*/ 0 h 504"/>
              <a:gd name="T2" fmla="*/ 228 w 351"/>
              <a:gd name="T3" fmla="*/ 52 h 504"/>
              <a:gd name="T4" fmla="*/ 300 w 351"/>
              <a:gd name="T5" fmla="*/ 52 h 504"/>
              <a:gd name="T6" fmla="*/ 315 w 351"/>
              <a:gd name="T7" fmla="*/ 55 h 504"/>
              <a:gd name="T8" fmla="*/ 330 w 351"/>
              <a:gd name="T9" fmla="*/ 61 h 504"/>
              <a:gd name="T10" fmla="*/ 340 w 351"/>
              <a:gd name="T11" fmla="*/ 73 h 504"/>
              <a:gd name="T12" fmla="*/ 348 w 351"/>
              <a:gd name="T13" fmla="*/ 86 h 504"/>
              <a:gd name="T14" fmla="*/ 351 w 351"/>
              <a:gd name="T15" fmla="*/ 103 h 504"/>
              <a:gd name="T16" fmla="*/ 351 w 351"/>
              <a:gd name="T17" fmla="*/ 453 h 504"/>
              <a:gd name="T18" fmla="*/ 348 w 351"/>
              <a:gd name="T19" fmla="*/ 470 h 504"/>
              <a:gd name="T20" fmla="*/ 340 w 351"/>
              <a:gd name="T21" fmla="*/ 483 h 504"/>
              <a:gd name="T22" fmla="*/ 330 w 351"/>
              <a:gd name="T23" fmla="*/ 495 h 504"/>
              <a:gd name="T24" fmla="*/ 315 w 351"/>
              <a:gd name="T25" fmla="*/ 501 h 504"/>
              <a:gd name="T26" fmla="*/ 300 w 351"/>
              <a:gd name="T27" fmla="*/ 504 h 504"/>
              <a:gd name="T28" fmla="*/ 51 w 351"/>
              <a:gd name="T29" fmla="*/ 504 h 504"/>
              <a:gd name="T30" fmla="*/ 35 w 351"/>
              <a:gd name="T31" fmla="*/ 501 h 504"/>
              <a:gd name="T32" fmla="*/ 21 w 351"/>
              <a:gd name="T33" fmla="*/ 495 h 504"/>
              <a:gd name="T34" fmla="*/ 10 w 351"/>
              <a:gd name="T35" fmla="*/ 483 h 504"/>
              <a:gd name="T36" fmla="*/ 2 w 351"/>
              <a:gd name="T37" fmla="*/ 470 h 504"/>
              <a:gd name="T38" fmla="*/ 0 w 351"/>
              <a:gd name="T39" fmla="*/ 453 h 504"/>
              <a:gd name="T40" fmla="*/ 0 w 351"/>
              <a:gd name="T41" fmla="*/ 103 h 504"/>
              <a:gd name="T42" fmla="*/ 2 w 351"/>
              <a:gd name="T43" fmla="*/ 86 h 504"/>
              <a:gd name="T44" fmla="*/ 10 w 351"/>
              <a:gd name="T45" fmla="*/ 73 h 504"/>
              <a:gd name="T46" fmla="*/ 21 w 351"/>
              <a:gd name="T47" fmla="*/ 61 h 504"/>
              <a:gd name="T48" fmla="*/ 35 w 351"/>
              <a:gd name="T49" fmla="*/ 55 h 504"/>
              <a:gd name="T50" fmla="*/ 51 w 351"/>
              <a:gd name="T51" fmla="*/ 52 h 504"/>
              <a:gd name="T52" fmla="*/ 123 w 351"/>
              <a:gd name="T53" fmla="*/ 52 h 504"/>
              <a:gd name="T54" fmla="*/ 175 w 351"/>
              <a:gd name="T5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1" h="504">
                <a:moveTo>
                  <a:pt x="175" y="0"/>
                </a:moveTo>
                <a:lnTo>
                  <a:pt x="228" y="52"/>
                </a:lnTo>
                <a:lnTo>
                  <a:pt x="300" y="52"/>
                </a:lnTo>
                <a:lnTo>
                  <a:pt x="315" y="55"/>
                </a:lnTo>
                <a:lnTo>
                  <a:pt x="330" y="61"/>
                </a:lnTo>
                <a:lnTo>
                  <a:pt x="340" y="73"/>
                </a:lnTo>
                <a:lnTo>
                  <a:pt x="348" y="86"/>
                </a:lnTo>
                <a:lnTo>
                  <a:pt x="351" y="103"/>
                </a:lnTo>
                <a:lnTo>
                  <a:pt x="351" y="453"/>
                </a:lnTo>
                <a:lnTo>
                  <a:pt x="348" y="470"/>
                </a:lnTo>
                <a:lnTo>
                  <a:pt x="340" y="483"/>
                </a:lnTo>
                <a:lnTo>
                  <a:pt x="330" y="495"/>
                </a:lnTo>
                <a:lnTo>
                  <a:pt x="315" y="501"/>
                </a:lnTo>
                <a:lnTo>
                  <a:pt x="300" y="504"/>
                </a:lnTo>
                <a:lnTo>
                  <a:pt x="51" y="504"/>
                </a:lnTo>
                <a:lnTo>
                  <a:pt x="35" y="501"/>
                </a:lnTo>
                <a:lnTo>
                  <a:pt x="21" y="495"/>
                </a:lnTo>
                <a:lnTo>
                  <a:pt x="10" y="483"/>
                </a:lnTo>
                <a:lnTo>
                  <a:pt x="2" y="470"/>
                </a:lnTo>
                <a:lnTo>
                  <a:pt x="0" y="453"/>
                </a:lnTo>
                <a:lnTo>
                  <a:pt x="0" y="103"/>
                </a:lnTo>
                <a:lnTo>
                  <a:pt x="2" y="86"/>
                </a:lnTo>
                <a:lnTo>
                  <a:pt x="10" y="73"/>
                </a:lnTo>
                <a:lnTo>
                  <a:pt x="21" y="61"/>
                </a:lnTo>
                <a:lnTo>
                  <a:pt x="35" y="55"/>
                </a:lnTo>
                <a:lnTo>
                  <a:pt x="51" y="52"/>
                </a:lnTo>
                <a:lnTo>
                  <a:pt x="123" y="52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61922-EE7F-41A0-B772-40BEBC00AE63}"/>
              </a:ext>
            </a:extLst>
          </p:cNvPr>
          <p:cNvSpPr txBox="1"/>
          <p:nvPr/>
        </p:nvSpPr>
        <p:spPr>
          <a:xfrm>
            <a:off x="7710443" y="3943606"/>
            <a:ext cx="215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Innovativo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D0105-CA91-4D6F-8F8A-020038D18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42" y="4177859"/>
            <a:ext cx="2154912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Abilitazione DevOps/SecOps/NetOps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Integrazione di Policy e di automazione</a:t>
            </a:r>
          </a:p>
          <a:p>
            <a:pPr marL="171450" indent="-1714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sz="10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Abilitazione del Self-Provisioning</a:t>
            </a:r>
          </a:p>
        </p:txBody>
      </p:sp>
      <p:pic>
        <p:nvPicPr>
          <p:cNvPr id="20" name="Picture 2" descr="Risultati immagini per professional icon">
            <a:extLst>
              <a:ext uri="{FF2B5EF4-FFF2-40B4-BE49-F238E27FC236}">
                <a16:creationId xmlns:a16="http://schemas.microsoft.com/office/drawing/2014/main" id="{E8F17C8D-5433-44D8-8924-47F1C43C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72" y="3104107"/>
            <a:ext cx="785876" cy="6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Risultati immagini per quality of delivery icon">
            <a:extLst>
              <a:ext uri="{FF2B5EF4-FFF2-40B4-BE49-F238E27FC236}">
                <a16:creationId xmlns:a16="http://schemas.microsoft.com/office/drawing/2014/main" id="{8A4A3898-3248-4C5A-A816-9DC60744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722" y="3126284"/>
            <a:ext cx="663947" cy="6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Risultati immagini per innovation icon">
            <a:extLst>
              <a:ext uri="{FF2B5EF4-FFF2-40B4-BE49-F238E27FC236}">
                <a16:creationId xmlns:a16="http://schemas.microsoft.com/office/drawing/2014/main" id="{7E2F2946-34EA-48EB-883E-76B7B23D8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785" y="3023592"/>
            <a:ext cx="809443" cy="8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5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Terraform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sp>
        <p:nvSpPr>
          <p:cNvPr id="8" name="object 4" descr="Terraform Logo">
            <a:extLst>
              <a:ext uri="{FF2B5EF4-FFF2-40B4-BE49-F238E27FC236}">
                <a16:creationId xmlns:a16="http://schemas.microsoft.com/office/drawing/2014/main" id="{49FA096D-2C3D-434D-A1D5-57D28CAD33BF}"/>
              </a:ext>
            </a:extLst>
          </p:cNvPr>
          <p:cNvSpPr/>
          <p:nvPr/>
        </p:nvSpPr>
        <p:spPr>
          <a:xfrm>
            <a:off x="4879642" y="2533178"/>
            <a:ext cx="2432715" cy="1958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57843C-1C6B-427C-8C99-85C155EEFF71}"/>
              </a:ext>
            </a:extLst>
          </p:cNvPr>
          <p:cNvSpPr txBox="1"/>
          <p:nvPr/>
        </p:nvSpPr>
        <p:spPr>
          <a:xfrm>
            <a:off x="4300571" y="5136036"/>
            <a:ext cx="359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https://terraform.io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86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IaC con Terraform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pic>
        <p:nvPicPr>
          <p:cNvPr id="10" name="Picture 2" descr="After Terraform and Before Terraform comparison image">
            <a:extLst>
              <a:ext uri="{FF2B5EF4-FFF2-40B4-BE49-F238E27FC236}">
                <a16:creationId xmlns:a16="http://schemas.microsoft.com/office/drawing/2014/main" id="{0A246485-8789-43A6-ACA9-44F179FE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43" y="918956"/>
            <a:ext cx="6774461" cy="609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AF4523-4240-4E2B-B13D-C1DC69F37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466539" y="4808892"/>
            <a:ext cx="4238368" cy="0"/>
          </a:xfrm>
          <a:prstGeom prst="line">
            <a:avLst/>
          </a:prstGeom>
          <a:ln w="12700">
            <a:solidFill>
              <a:srgbClr val="6540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984A67B-ECF0-4DE3-9252-11EAAB0CDCE5}"/>
              </a:ext>
            </a:extLst>
          </p:cNvPr>
          <p:cNvSpPr txBox="1"/>
          <p:nvPr/>
        </p:nvSpPr>
        <p:spPr>
          <a:xfrm>
            <a:off x="373483" y="1759169"/>
            <a:ext cx="4120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Provisioning manuale del Team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Nessun versionamento dell’infrastruttura</a:t>
            </a:r>
            <a:endParaRPr lang="id-ID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D877D-9FF7-4C83-930C-8D413E733F65}"/>
              </a:ext>
            </a:extLst>
          </p:cNvPr>
          <p:cNvSpPr txBox="1"/>
          <p:nvPr/>
        </p:nvSpPr>
        <p:spPr>
          <a:xfrm>
            <a:off x="373483" y="4942385"/>
            <a:ext cx="4120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Self Provisioning dei team applicativi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Versionamento dell’infrastruttura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Gestione automatizzata e centralizzata delle Policy</a:t>
            </a:r>
            <a:endParaRPr lang="id-ID" sz="1600" b="1" dirty="0">
              <a:solidFill>
                <a:schemeClr val="bg1"/>
              </a:solidFill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415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6688B0-C7DA-4990-A171-451267C31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316" y="1420427"/>
            <a:ext cx="11577974" cy="453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832869" y="534237"/>
            <a:ext cx="6535905" cy="76944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charset="0"/>
                <a:ea typeface="Montserrat" charset="0"/>
                <a:cs typeface="Montserrat" charset="0"/>
              </a:rPr>
              <a:t>Concetti base</a:t>
            </a:r>
            <a:endParaRPr kumimoji="0" lang="id-ID" sz="4400" b="1" i="1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Google Shape;207;p3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1424" y="6446985"/>
            <a:ext cx="1223805" cy="121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5063" tIns="15063" rIns="15063" bIns="15063" anchor="ctr" anchorCtr="0">
            <a:noAutofit/>
          </a:bodyPr>
          <a:lstStyle/>
          <a:p>
            <a:pPr algn="ctr">
              <a:buClr>
                <a:srgbClr val="FFFFFF"/>
              </a:buClr>
              <a:buSzPts val="2200"/>
            </a:pP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Right Tri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0496282" y="0"/>
            <a:ext cx="1695718" cy="195922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0" name="Picture 39" descr="Scottish Summit Corner Logo&#10;">
            <a:extLst>
              <a:ext uri="{FF2B5EF4-FFF2-40B4-BE49-F238E27FC236}">
                <a16:creationId xmlns:a16="http://schemas.microsoft.com/office/drawing/2014/main" id="{006AA272-CB35-4393-8CEE-314BC87D39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930" y="26131"/>
            <a:ext cx="948070" cy="948070"/>
          </a:xfrm>
          <a:prstGeom prst="rect">
            <a:avLst/>
          </a:prstGeom>
        </p:spPr>
      </p:pic>
      <p:pic>
        <p:nvPicPr>
          <p:cNvPr id="11" name="Picture 2" descr="Immagine correlata">
            <a:extLst>
              <a:ext uri="{FF2B5EF4-FFF2-40B4-BE49-F238E27FC236}">
                <a16:creationId xmlns:a16="http://schemas.microsoft.com/office/drawing/2014/main" id="{D7BC206B-49A0-4900-99C4-B860F0C9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16" y="2428854"/>
            <a:ext cx="1477347" cy="166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 descr="Terraform structure with Terraform Core, Modules, and Providers">
            <a:extLst>
              <a:ext uri="{FF2B5EF4-FFF2-40B4-BE49-F238E27FC236}">
                <a16:creationId xmlns:a16="http://schemas.microsoft.com/office/drawing/2014/main" id="{B8F932C4-A31A-4655-9DED-80925DD9987A}"/>
              </a:ext>
            </a:extLst>
          </p:cNvPr>
          <p:cNvGrpSpPr/>
          <p:nvPr/>
        </p:nvGrpSpPr>
        <p:grpSpPr>
          <a:xfrm>
            <a:off x="4812412" y="2671162"/>
            <a:ext cx="3336529" cy="1917085"/>
            <a:chOff x="1488018" y="2738210"/>
            <a:chExt cx="2582707" cy="132001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489B51-BE98-48A2-A425-FBFB85285224}"/>
                </a:ext>
              </a:extLst>
            </p:cNvPr>
            <p:cNvSpPr/>
            <p:nvPr/>
          </p:nvSpPr>
          <p:spPr>
            <a:xfrm>
              <a:off x="1547665" y="2821268"/>
              <a:ext cx="2523060" cy="12369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Picture 17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9B9A54E2-F957-4329-8523-56076489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8018" y="2738210"/>
              <a:ext cx="275670" cy="27567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6392419-5809-4938-986C-5E0E25E8625D}"/>
                </a:ext>
              </a:extLst>
            </p:cNvPr>
            <p:cNvSpPr/>
            <p:nvPr/>
          </p:nvSpPr>
          <p:spPr>
            <a:xfrm>
              <a:off x="1638733" y="3708380"/>
              <a:ext cx="2373450" cy="245001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Providers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D69D52-EBEC-4BCA-83AF-DA7695E41C51}"/>
                </a:ext>
              </a:extLst>
            </p:cNvPr>
            <p:cNvSpPr/>
            <p:nvPr/>
          </p:nvSpPr>
          <p:spPr>
            <a:xfrm>
              <a:off x="1650724" y="3096438"/>
              <a:ext cx="1129199" cy="564819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/>
                <a:t>Terraform Core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A416F2A-1868-4A19-896F-34F94CB9CBED}"/>
                </a:ext>
              </a:extLst>
            </p:cNvPr>
            <p:cNvSpPr/>
            <p:nvPr/>
          </p:nvSpPr>
          <p:spPr>
            <a:xfrm>
              <a:off x="2882983" y="3096437"/>
              <a:ext cx="1129199" cy="564819"/>
            </a:xfrm>
            <a:prstGeom prst="rect">
              <a:avLst/>
            </a:prstGeom>
            <a:solidFill>
              <a:srgbClr val="5C4EE5"/>
            </a:solidFill>
            <a:ln>
              <a:solidFill>
                <a:srgbClr val="5C4E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Module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6B92EC-760D-4DFC-B8C8-ABBCC3984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802663" y="3601566"/>
            <a:ext cx="16883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1BA6C4-06C0-4C8C-8795-81C02C635C72}"/>
              </a:ext>
            </a:extLst>
          </p:cNvPr>
          <p:cNvSpPr txBox="1"/>
          <p:nvPr/>
        </p:nvSpPr>
        <p:spPr>
          <a:xfrm>
            <a:off x="421390" y="3830406"/>
            <a:ext cx="1458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Infrastructure Code</a:t>
            </a:r>
          </a:p>
        </p:txBody>
      </p:sp>
      <p:pic>
        <p:nvPicPr>
          <p:cNvPr id="15" name="Picture 14" descr="Terraform Providers example images">
            <a:extLst>
              <a:ext uri="{FF2B5EF4-FFF2-40B4-BE49-F238E27FC236}">
                <a16:creationId xmlns:a16="http://schemas.microsoft.com/office/drawing/2014/main" id="{5EB5C63F-6308-42E7-A752-70A903E63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27" y="1420427"/>
            <a:ext cx="3391463" cy="4539179"/>
          </a:xfrm>
          <a:prstGeom prst="rect">
            <a:avLst/>
          </a:prstGeom>
        </p:spPr>
      </p:pic>
      <p:pic>
        <p:nvPicPr>
          <p:cNvPr id="16" name="Picture 15" descr="BitBucket, GitHub, GitLab, Azure DevOps Logos">
            <a:extLst>
              <a:ext uri="{FF2B5EF4-FFF2-40B4-BE49-F238E27FC236}">
                <a16:creationId xmlns:a16="http://schemas.microsoft.com/office/drawing/2014/main" id="{5466DD71-4AEA-4886-862A-48276CEF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006" y="2547461"/>
            <a:ext cx="1154941" cy="2108212"/>
          </a:xfrm>
          <a:prstGeom prst="rect">
            <a:avLst/>
          </a:prstGeom>
        </p:spPr>
      </p:pic>
      <p:sp>
        <p:nvSpPr>
          <p:cNvPr id="22" name="Right Brace 21">
            <a:extLst>
              <a:ext uri="{FF2B5EF4-FFF2-40B4-BE49-F238E27FC236}">
                <a16:creationId xmlns:a16="http://schemas.microsoft.com/office/drawing/2014/main" id="{130DFECC-385D-403B-BF82-C1C2ED4AE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9956" y="2547460"/>
            <a:ext cx="426845" cy="2108212"/>
          </a:xfrm>
          <a:prstGeom prst="rightBrac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8DB4E2-3696-4C4F-8F79-1D8F773D0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8476" y="3341443"/>
            <a:ext cx="529124" cy="520246"/>
            <a:chOff x="2756559" y="2671162"/>
            <a:chExt cx="529124" cy="52024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B1E6FC8-E1F6-4E67-88E1-6577994F125A}"/>
                </a:ext>
              </a:extLst>
            </p:cNvPr>
            <p:cNvSpPr/>
            <p:nvPr/>
          </p:nvSpPr>
          <p:spPr>
            <a:xfrm>
              <a:off x="2756559" y="2671162"/>
              <a:ext cx="520246" cy="520246"/>
            </a:xfrm>
            <a:prstGeom prst="ellipse">
              <a:avLst/>
            </a:prstGeom>
            <a:solidFill>
              <a:srgbClr val="F3F5F7"/>
            </a:solidFill>
            <a:ln>
              <a:solidFill>
                <a:srgbClr val="F5F4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A84466-641B-438E-9A3B-7B3D7DAA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5437" y="2671162"/>
              <a:ext cx="520246" cy="520246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891BAB7-CAAB-4208-8B6F-862B275B0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3144" y="2831977"/>
            <a:ext cx="34671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1FABB2F-2489-4D96-88AC-4B6EA99AD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3144" y="3978106"/>
            <a:ext cx="34671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0759F2-7FE3-40EA-AD31-4C1A03ED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12245" y="3690016"/>
            <a:ext cx="283993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31BB4F-BCCC-4751-A09B-32E604EC1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750675" y="1417788"/>
            <a:ext cx="145562" cy="24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815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E61873"/>
      </a:accent3>
      <a:accent4>
        <a:srgbClr val="29235C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ssionTitle xmlns="c7346416-9b47-4f11-a7dc-eae6dcb0de2f" xsi:nil="true"/>
    <SessionTime xmlns="c7346416-9b47-4f11-a7dc-eae6dcb0de2f" xsi:nil="true"/>
    <SpeakerName xmlns="c7346416-9b47-4f11-a7dc-eae6dcb0de2f" xsi:nil="true"/>
    <RoomName xmlns="c7346416-9b47-4f11-a7dc-eae6dcb0de2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87116974F89F4D9BB42843747EC36A" ma:contentTypeVersion="11" ma:contentTypeDescription="Create a new document." ma:contentTypeScope="" ma:versionID="f31f127b58472e71349703fe027b4e52">
  <xsd:schema xmlns:xsd="http://www.w3.org/2001/XMLSchema" xmlns:xs="http://www.w3.org/2001/XMLSchema" xmlns:p="http://schemas.microsoft.com/office/2006/metadata/properties" xmlns:ns2="c7346416-9b47-4f11-a7dc-eae6dcb0de2f" targetNamespace="http://schemas.microsoft.com/office/2006/metadata/properties" ma:root="true" ma:fieldsID="d8383f0e2d2a37247f6288683bc684ba" ns2:_="">
    <xsd:import namespace="c7346416-9b47-4f11-a7dc-eae6dcb0de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RoomName" minOccurs="0"/>
                <xsd:element ref="ns2:SpeakerName" minOccurs="0"/>
                <xsd:element ref="ns2:SessionTitle" minOccurs="0"/>
                <xsd:element ref="ns2:Sess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346416-9b47-4f11-a7dc-eae6dcb0de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oomName" ma:index="15" nillable="true" ma:displayName="Room Name" ma:format="Dropdown" ma:internalName="RoomName">
      <xsd:simpleType>
        <xsd:restriction base="dms:Text">
          <xsd:maxLength value="255"/>
        </xsd:restriction>
      </xsd:simpleType>
    </xsd:element>
    <xsd:element name="SpeakerName" ma:index="16" nillable="true" ma:displayName="Speaker Name" ma:format="Dropdown" ma:internalName="SpeakerName">
      <xsd:simpleType>
        <xsd:restriction base="dms:Text">
          <xsd:maxLength value="255"/>
        </xsd:restriction>
      </xsd:simpleType>
    </xsd:element>
    <xsd:element name="SessionTitle" ma:index="17" nillable="true" ma:displayName="Session Title" ma:format="Dropdown" ma:internalName="SessionTitle">
      <xsd:simpleType>
        <xsd:restriction base="dms:Text">
          <xsd:maxLength value="255"/>
        </xsd:restriction>
      </xsd:simpleType>
    </xsd:element>
    <xsd:element name="SessionTime" ma:index="18" nillable="true" ma:displayName="Session Time" ma:format="DateTime" ma:internalName="SessionTim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2AB62F-40AD-4F6E-A06D-44B7399F8CF4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c7346416-9b47-4f11-a7dc-eae6dcb0de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44675E3-8E20-49BE-A478-342D2FB67C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346416-9b47-4f11-a7dc-eae6dcb0de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0B74B2-CB14-49CC-9EC1-E29A09B4D4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660</Words>
  <Application>Microsoft Office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Montserrat</vt:lpstr>
      <vt:lpstr>Open Sans</vt:lpstr>
      <vt:lpstr>Rockwell Extra Bold</vt:lpstr>
      <vt:lpstr>Wingdings</vt:lpstr>
      <vt:lpstr>Office Theme</vt:lpstr>
      <vt:lpstr>Infrastructure as Code con Terraform... e Azure DevOps!</vt:lpstr>
      <vt:lpstr>Our Sponsors</vt:lpstr>
      <vt:lpstr>Riccardo Cappello</vt:lpstr>
      <vt:lpstr>Cosa è IaC</vt:lpstr>
      <vt:lpstr>Perché IaC?</vt:lpstr>
      <vt:lpstr>IaC come standard per il Delivery dell’infrastruttura</vt:lpstr>
      <vt:lpstr>Terraform</vt:lpstr>
      <vt:lpstr>IaC con Terraform</vt:lpstr>
      <vt:lpstr>Concetti base</vt:lpstr>
      <vt:lpstr>Concetti base</vt:lpstr>
      <vt:lpstr>Demo Terraform</vt:lpstr>
      <vt:lpstr>Cosa è DevOps?</vt:lpstr>
      <vt:lpstr>IaC in una Pipeline CI/CD</vt:lpstr>
      <vt:lpstr>Workflow approvativo</vt:lpstr>
      <vt:lpstr>Demo Terraform + Azure DevOps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 Putra</dc:creator>
  <cp:lastModifiedBy>Cappello, Riccardo</cp:lastModifiedBy>
  <cp:revision>471</cp:revision>
  <dcterms:created xsi:type="dcterms:W3CDTF">2018-07-17T11:16:02Z</dcterms:created>
  <dcterms:modified xsi:type="dcterms:W3CDTF">2021-02-16T15:35:38Z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0x0101005A87116974F89F4D9BB42843747EC36A</vt:lpwstr>
  </property>
</Properties>
</file>